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1" r:id="rId1"/>
  </p:sldMasterIdLst>
  <p:sldIdLst>
    <p:sldId id="256" r:id="rId2"/>
    <p:sldId id="260" r:id="rId3"/>
    <p:sldId id="261" r:id="rId4"/>
    <p:sldId id="272" r:id="rId5"/>
    <p:sldId id="258" r:id="rId6"/>
    <p:sldId id="262" r:id="rId7"/>
    <p:sldId id="268" r:id="rId8"/>
    <p:sldId id="264" r:id="rId9"/>
    <p:sldId id="269" r:id="rId10"/>
    <p:sldId id="270" r:id="rId11"/>
    <p:sldId id="273" r:id="rId12"/>
    <p:sldId id="276" r:id="rId13"/>
    <p:sldId id="275"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806"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A3C5EF1-F4AC-4D48-9F15-D19EEB3DA0DE}" type="datetimeFigureOut">
              <a:rPr lang="en-IN" smtClean="0"/>
              <a:t>02-04-2023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E975383-7FB9-4C0D-B9BF-96C9C3D0E8B5}" type="slidenum">
              <a:rPr lang="en-IN" smtClean="0"/>
              <a:t>‹#›</a:t>
            </a:fld>
            <a:endParaRPr lang="en-IN" dirty="0"/>
          </a:p>
        </p:txBody>
      </p:sp>
    </p:spTree>
    <p:extLst>
      <p:ext uri="{BB962C8B-B14F-4D97-AF65-F5344CB8AC3E}">
        <p14:creationId xmlns:p14="http://schemas.microsoft.com/office/powerpoint/2010/main" val="1217863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A3C5EF1-F4AC-4D48-9F15-D19EEB3DA0DE}" type="datetimeFigureOut">
              <a:rPr lang="en-IN" smtClean="0"/>
              <a:t>02-04-2023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9E975383-7FB9-4C0D-B9BF-96C9C3D0E8B5}" type="slidenum">
              <a:rPr lang="en-IN" smtClean="0"/>
              <a:t>‹#›</a:t>
            </a:fld>
            <a:endParaRPr lang="en-IN" dirty="0"/>
          </a:p>
        </p:txBody>
      </p:sp>
    </p:spTree>
    <p:extLst>
      <p:ext uri="{BB962C8B-B14F-4D97-AF65-F5344CB8AC3E}">
        <p14:creationId xmlns:p14="http://schemas.microsoft.com/office/powerpoint/2010/main" val="42429333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3C5EF1-F4AC-4D48-9F15-D19EEB3DA0DE}" type="datetimeFigureOut">
              <a:rPr lang="en-IN" smtClean="0"/>
              <a:t>02-04-2023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E975383-7FB9-4C0D-B9BF-96C9C3D0E8B5}" type="slidenum">
              <a:rPr lang="en-IN" smtClean="0"/>
              <a:t>‹#›</a:t>
            </a:fld>
            <a:endParaRPr lang="en-IN" dirty="0"/>
          </a:p>
        </p:txBody>
      </p:sp>
    </p:spTree>
    <p:extLst>
      <p:ext uri="{BB962C8B-B14F-4D97-AF65-F5344CB8AC3E}">
        <p14:creationId xmlns:p14="http://schemas.microsoft.com/office/powerpoint/2010/main" val="32873317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3C5EF1-F4AC-4D48-9F15-D19EEB3DA0DE}" type="datetimeFigureOut">
              <a:rPr lang="en-IN" smtClean="0"/>
              <a:t>02-04-2023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E975383-7FB9-4C0D-B9BF-96C9C3D0E8B5}" type="slidenum">
              <a:rPr lang="en-IN" smtClean="0"/>
              <a:t>‹#›</a:t>
            </a:fld>
            <a:endParaRPr lang="en-IN"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4068190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3C5EF1-F4AC-4D48-9F15-D19EEB3DA0DE}" type="datetimeFigureOut">
              <a:rPr lang="en-IN" smtClean="0"/>
              <a:t>02-04-2023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E975383-7FB9-4C0D-B9BF-96C9C3D0E8B5}" type="slidenum">
              <a:rPr lang="en-IN" smtClean="0"/>
              <a:t>‹#›</a:t>
            </a:fld>
            <a:endParaRPr lang="en-IN" dirty="0"/>
          </a:p>
        </p:txBody>
      </p:sp>
    </p:spTree>
    <p:extLst>
      <p:ext uri="{BB962C8B-B14F-4D97-AF65-F5344CB8AC3E}">
        <p14:creationId xmlns:p14="http://schemas.microsoft.com/office/powerpoint/2010/main" val="1368467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A3C5EF1-F4AC-4D48-9F15-D19EEB3DA0DE}" type="datetimeFigureOut">
              <a:rPr lang="en-IN" smtClean="0"/>
              <a:t>02-04-2023</a:t>
            </a:fld>
            <a:endParaRPr lang="en-IN" dirty="0"/>
          </a:p>
        </p:txBody>
      </p:sp>
      <p:sp>
        <p:nvSpPr>
          <p:cNvPr id="4"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E975383-7FB9-4C0D-B9BF-96C9C3D0E8B5}" type="slidenum">
              <a:rPr lang="en-IN" smtClean="0"/>
              <a:t>‹#›</a:t>
            </a:fld>
            <a:endParaRPr lang="en-IN" dirty="0"/>
          </a:p>
        </p:txBody>
      </p:sp>
    </p:spTree>
    <p:extLst>
      <p:ext uri="{BB962C8B-B14F-4D97-AF65-F5344CB8AC3E}">
        <p14:creationId xmlns:p14="http://schemas.microsoft.com/office/powerpoint/2010/main" val="22714610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A3C5EF1-F4AC-4D48-9F15-D19EEB3DA0DE}" type="datetimeFigureOut">
              <a:rPr lang="en-IN" smtClean="0"/>
              <a:t>02-04-2023</a:t>
            </a:fld>
            <a:endParaRPr lang="en-IN" dirty="0"/>
          </a:p>
        </p:txBody>
      </p:sp>
      <p:sp>
        <p:nvSpPr>
          <p:cNvPr id="4"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E975383-7FB9-4C0D-B9BF-96C9C3D0E8B5}" type="slidenum">
              <a:rPr lang="en-IN" smtClean="0"/>
              <a:t>‹#›</a:t>
            </a:fld>
            <a:endParaRPr lang="en-IN" dirty="0"/>
          </a:p>
        </p:txBody>
      </p:sp>
    </p:spTree>
    <p:extLst>
      <p:ext uri="{BB962C8B-B14F-4D97-AF65-F5344CB8AC3E}">
        <p14:creationId xmlns:p14="http://schemas.microsoft.com/office/powerpoint/2010/main" val="10051631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3C5EF1-F4AC-4D48-9F15-D19EEB3DA0DE}" type="datetimeFigureOut">
              <a:rPr lang="en-IN" smtClean="0"/>
              <a:t>02-04-2023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E975383-7FB9-4C0D-B9BF-96C9C3D0E8B5}" type="slidenum">
              <a:rPr lang="en-IN" smtClean="0"/>
              <a:t>‹#›</a:t>
            </a:fld>
            <a:endParaRPr lang="en-IN" dirty="0"/>
          </a:p>
        </p:txBody>
      </p:sp>
    </p:spTree>
    <p:extLst>
      <p:ext uri="{BB962C8B-B14F-4D97-AF65-F5344CB8AC3E}">
        <p14:creationId xmlns:p14="http://schemas.microsoft.com/office/powerpoint/2010/main" val="33701357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3C5EF1-F4AC-4D48-9F15-D19EEB3DA0DE}" type="datetimeFigureOut">
              <a:rPr lang="en-IN" smtClean="0"/>
              <a:t>02-04-2023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E975383-7FB9-4C0D-B9BF-96C9C3D0E8B5}" type="slidenum">
              <a:rPr lang="en-IN" smtClean="0"/>
              <a:t>‹#›</a:t>
            </a:fld>
            <a:endParaRPr lang="en-IN" dirty="0"/>
          </a:p>
        </p:txBody>
      </p:sp>
    </p:spTree>
    <p:extLst>
      <p:ext uri="{BB962C8B-B14F-4D97-AF65-F5344CB8AC3E}">
        <p14:creationId xmlns:p14="http://schemas.microsoft.com/office/powerpoint/2010/main" val="4079544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AA3C5EF1-F4AC-4D48-9F15-D19EEB3DA0DE}" type="datetimeFigureOut">
              <a:rPr lang="en-IN" smtClean="0"/>
              <a:t>02-04-2023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E975383-7FB9-4C0D-B9BF-96C9C3D0E8B5}" type="slidenum">
              <a:rPr lang="en-IN" smtClean="0"/>
              <a:t>‹#›</a:t>
            </a:fld>
            <a:endParaRPr lang="en-IN" dirty="0"/>
          </a:p>
        </p:txBody>
      </p:sp>
    </p:spTree>
    <p:extLst>
      <p:ext uri="{BB962C8B-B14F-4D97-AF65-F5344CB8AC3E}">
        <p14:creationId xmlns:p14="http://schemas.microsoft.com/office/powerpoint/2010/main" val="1597982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3C5EF1-F4AC-4D48-9F15-D19EEB3DA0DE}" type="datetimeFigureOut">
              <a:rPr lang="en-IN" smtClean="0"/>
              <a:t>02-04-2023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E975383-7FB9-4C0D-B9BF-96C9C3D0E8B5}" type="slidenum">
              <a:rPr lang="en-IN" smtClean="0"/>
              <a:t>‹#›</a:t>
            </a:fld>
            <a:endParaRPr lang="en-IN" dirty="0"/>
          </a:p>
        </p:txBody>
      </p:sp>
    </p:spTree>
    <p:extLst>
      <p:ext uri="{BB962C8B-B14F-4D97-AF65-F5344CB8AC3E}">
        <p14:creationId xmlns:p14="http://schemas.microsoft.com/office/powerpoint/2010/main" val="3942774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3C5EF1-F4AC-4D48-9F15-D19EEB3DA0DE}" type="datetimeFigureOut">
              <a:rPr lang="en-IN" smtClean="0"/>
              <a:t>02-04-2023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9E975383-7FB9-4C0D-B9BF-96C9C3D0E8B5}" type="slidenum">
              <a:rPr lang="en-IN" smtClean="0"/>
              <a:t>‹#›</a:t>
            </a:fld>
            <a:endParaRPr lang="en-IN" dirty="0"/>
          </a:p>
        </p:txBody>
      </p:sp>
    </p:spTree>
    <p:extLst>
      <p:ext uri="{BB962C8B-B14F-4D97-AF65-F5344CB8AC3E}">
        <p14:creationId xmlns:p14="http://schemas.microsoft.com/office/powerpoint/2010/main" val="2217539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A3C5EF1-F4AC-4D48-9F15-D19EEB3DA0DE}" type="datetimeFigureOut">
              <a:rPr lang="en-IN" smtClean="0"/>
              <a:t>02-04-2023</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9E975383-7FB9-4C0D-B9BF-96C9C3D0E8B5}" type="slidenum">
              <a:rPr lang="en-IN" smtClean="0"/>
              <a:t>‹#›</a:t>
            </a:fld>
            <a:endParaRPr lang="en-IN" dirty="0"/>
          </a:p>
        </p:txBody>
      </p:sp>
    </p:spTree>
    <p:extLst>
      <p:ext uri="{BB962C8B-B14F-4D97-AF65-F5344CB8AC3E}">
        <p14:creationId xmlns:p14="http://schemas.microsoft.com/office/powerpoint/2010/main" val="2339769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AA3C5EF1-F4AC-4D48-9F15-D19EEB3DA0DE}" type="datetimeFigureOut">
              <a:rPr lang="en-IN" smtClean="0"/>
              <a:t>02-04-2023</a:t>
            </a:fld>
            <a:endParaRPr lang="en-IN" dirty="0"/>
          </a:p>
        </p:txBody>
      </p:sp>
      <p:sp>
        <p:nvSpPr>
          <p:cNvPr id="5" name="Footer Placeholder 3"/>
          <p:cNvSpPr>
            <a:spLocks noGrp="1"/>
          </p:cNvSpPr>
          <p:nvPr>
            <p:ph type="ftr" sz="quarter" idx="11"/>
          </p:nvPr>
        </p:nvSpPr>
        <p:spPr/>
        <p:txBody>
          <a:bodyPr/>
          <a:lstStyle/>
          <a:p>
            <a:endParaRPr lang="en-IN" dirty="0"/>
          </a:p>
        </p:txBody>
      </p:sp>
      <p:sp>
        <p:nvSpPr>
          <p:cNvPr id="6" name="Slide Number Placeholder 4"/>
          <p:cNvSpPr>
            <a:spLocks noGrp="1"/>
          </p:cNvSpPr>
          <p:nvPr>
            <p:ph type="sldNum" sz="quarter" idx="12"/>
          </p:nvPr>
        </p:nvSpPr>
        <p:spPr/>
        <p:txBody>
          <a:bodyPr/>
          <a:lstStyle/>
          <a:p>
            <a:fld id="{9E975383-7FB9-4C0D-B9BF-96C9C3D0E8B5}" type="slidenum">
              <a:rPr lang="en-IN" smtClean="0"/>
              <a:t>‹#›</a:t>
            </a:fld>
            <a:endParaRPr lang="en-IN" dirty="0"/>
          </a:p>
        </p:txBody>
      </p:sp>
    </p:spTree>
    <p:extLst>
      <p:ext uri="{BB962C8B-B14F-4D97-AF65-F5344CB8AC3E}">
        <p14:creationId xmlns:p14="http://schemas.microsoft.com/office/powerpoint/2010/main" val="2896008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A3C5EF1-F4AC-4D48-9F15-D19EEB3DA0DE}" type="datetimeFigureOut">
              <a:rPr lang="en-IN" smtClean="0"/>
              <a:t>02-04-2023</a:t>
            </a:fld>
            <a:endParaRPr lang="en-IN" dirty="0"/>
          </a:p>
        </p:txBody>
      </p:sp>
      <p:sp>
        <p:nvSpPr>
          <p:cNvPr id="5" name="Footer Placeholder 2"/>
          <p:cNvSpPr>
            <a:spLocks noGrp="1"/>
          </p:cNvSpPr>
          <p:nvPr>
            <p:ph type="ftr" sz="quarter" idx="11"/>
          </p:nvPr>
        </p:nvSpPr>
        <p:spPr/>
        <p:txBody>
          <a:bodyPr/>
          <a:lstStyle/>
          <a:p>
            <a:endParaRPr lang="en-IN" dirty="0"/>
          </a:p>
        </p:txBody>
      </p:sp>
      <p:sp>
        <p:nvSpPr>
          <p:cNvPr id="6" name="Slide Number Placeholder 3"/>
          <p:cNvSpPr>
            <a:spLocks noGrp="1"/>
          </p:cNvSpPr>
          <p:nvPr>
            <p:ph type="sldNum" sz="quarter" idx="12"/>
          </p:nvPr>
        </p:nvSpPr>
        <p:spPr/>
        <p:txBody>
          <a:bodyPr/>
          <a:lstStyle/>
          <a:p>
            <a:fld id="{9E975383-7FB9-4C0D-B9BF-96C9C3D0E8B5}" type="slidenum">
              <a:rPr lang="en-IN" smtClean="0"/>
              <a:t>‹#›</a:t>
            </a:fld>
            <a:endParaRPr lang="en-IN" dirty="0"/>
          </a:p>
        </p:txBody>
      </p:sp>
    </p:spTree>
    <p:extLst>
      <p:ext uri="{BB962C8B-B14F-4D97-AF65-F5344CB8AC3E}">
        <p14:creationId xmlns:p14="http://schemas.microsoft.com/office/powerpoint/2010/main" val="516622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AA3C5EF1-F4AC-4D48-9F15-D19EEB3DA0DE}" type="datetimeFigureOut">
              <a:rPr lang="en-IN" smtClean="0"/>
              <a:t>02-04-2023</a:t>
            </a:fld>
            <a:endParaRPr lang="en-IN" dirty="0"/>
          </a:p>
        </p:txBody>
      </p:sp>
      <p:sp>
        <p:nvSpPr>
          <p:cNvPr id="5" name="Footer Placeholder 5"/>
          <p:cNvSpPr>
            <a:spLocks noGrp="1"/>
          </p:cNvSpPr>
          <p:nvPr>
            <p:ph type="ftr" sz="quarter" idx="11"/>
          </p:nvPr>
        </p:nvSpPr>
        <p:spPr/>
        <p:txBody>
          <a:bodyPr/>
          <a:lstStyle/>
          <a:p>
            <a:endParaRPr lang="en-IN" dirty="0"/>
          </a:p>
        </p:txBody>
      </p:sp>
      <p:sp>
        <p:nvSpPr>
          <p:cNvPr id="6" name="Slide Number Placeholder 6"/>
          <p:cNvSpPr>
            <a:spLocks noGrp="1"/>
          </p:cNvSpPr>
          <p:nvPr>
            <p:ph type="sldNum" sz="quarter" idx="12"/>
          </p:nvPr>
        </p:nvSpPr>
        <p:spPr/>
        <p:txBody>
          <a:bodyPr/>
          <a:lstStyle/>
          <a:p>
            <a:fld id="{9E975383-7FB9-4C0D-B9BF-96C9C3D0E8B5}" type="slidenum">
              <a:rPr lang="en-IN" smtClean="0"/>
              <a:t>‹#›</a:t>
            </a:fld>
            <a:endParaRPr lang="en-IN" dirty="0"/>
          </a:p>
        </p:txBody>
      </p:sp>
    </p:spTree>
    <p:extLst>
      <p:ext uri="{BB962C8B-B14F-4D97-AF65-F5344CB8AC3E}">
        <p14:creationId xmlns:p14="http://schemas.microsoft.com/office/powerpoint/2010/main" val="1673532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A3C5EF1-F4AC-4D48-9F15-D19EEB3DA0DE}" type="datetimeFigureOut">
              <a:rPr lang="en-IN" smtClean="0"/>
              <a:t>02-04-2023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9E975383-7FB9-4C0D-B9BF-96C9C3D0E8B5}" type="slidenum">
              <a:rPr lang="en-IN" smtClean="0"/>
              <a:t>‹#›</a:t>
            </a:fld>
            <a:endParaRPr lang="en-IN" dirty="0"/>
          </a:p>
        </p:txBody>
      </p:sp>
    </p:spTree>
    <p:extLst>
      <p:ext uri="{BB962C8B-B14F-4D97-AF65-F5344CB8AC3E}">
        <p14:creationId xmlns:p14="http://schemas.microsoft.com/office/powerpoint/2010/main" val="3169497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AA3C5EF1-F4AC-4D48-9F15-D19EEB3DA0DE}" type="datetimeFigureOut">
              <a:rPr lang="en-IN" smtClean="0"/>
              <a:t>02-04-2023</a:t>
            </a:fld>
            <a:endParaRPr lang="en-IN"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9E975383-7FB9-4C0D-B9BF-96C9C3D0E8B5}" type="slidenum">
              <a:rPr lang="en-IN" smtClean="0"/>
              <a:t>‹#›</a:t>
            </a:fld>
            <a:endParaRPr lang="en-IN" dirty="0"/>
          </a:p>
        </p:txBody>
      </p:sp>
    </p:spTree>
    <p:extLst>
      <p:ext uri="{BB962C8B-B14F-4D97-AF65-F5344CB8AC3E}">
        <p14:creationId xmlns:p14="http://schemas.microsoft.com/office/powerpoint/2010/main" val="758825098"/>
      </p:ext>
    </p:extLst>
  </p:cSld>
  <p:clrMap bg1="dk1" tx1="lt1" bg2="dk2" tx2="lt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svg"/><Relationship Id="rId2" Type="http://schemas.microsoft.com/office/2017/06/relationships/model3d" Target="../media/model3d1.glb"/><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3.svg"/><Relationship Id="rId5" Type="http://schemas.openxmlformats.org/officeDocument/2006/relationships/image" Target="../media/image8.svg"/><Relationship Id="rId10" Type="http://schemas.openxmlformats.org/officeDocument/2006/relationships/image" Target="../media/image12.png"/><Relationship Id="rId4" Type="http://schemas.openxmlformats.org/officeDocument/2006/relationships/image" Target="../media/image7.png"/><Relationship Id="rId9" Type="http://schemas.microsoft.com/office/2007/relationships/hdphoto" Target="../media/hdphoto1.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C8B32-0D65-E9EF-3CA6-78B1E4554552}"/>
              </a:ext>
            </a:extLst>
          </p:cNvPr>
          <p:cNvSpPr>
            <a:spLocks noGrp="1"/>
          </p:cNvSpPr>
          <p:nvPr>
            <p:ph type="ctrTitle"/>
          </p:nvPr>
        </p:nvSpPr>
        <p:spPr>
          <a:xfrm>
            <a:off x="908858" y="-109330"/>
            <a:ext cx="10374284" cy="4289367"/>
          </a:xfrm>
        </p:spPr>
        <p:txBody>
          <a:bodyPr>
            <a:normAutofit/>
          </a:bodyPr>
          <a:lstStyle/>
          <a:p>
            <a:pPr algn="ctr"/>
            <a:r>
              <a:rPr lang="en-IN" sz="6000" b="1" dirty="0"/>
              <a:t>Data Analytics process (Application in real life scenario – Case Study)</a:t>
            </a:r>
          </a:p>
        </p:txBody>
      </p:sp>
      <p:sp>
        <p:nvSpPr>
          <p:cNvPr id="3" name="Subtitle 2">
            <a:extLst>
              <a:ext uri="{FF2B5EF4-FFF2-40B4-BE49-F238E27FC236}">
                <a16:creationId xmlns:a16="http://schemas.microsoft.com/office/drawing/2014/main" id="{D3D05BF8-E707-2936-DB50-E646494A4731}"/>
              </a:ext>
            </a:extLst>
          </p:cNvPr>
          <p:cNvSpPr>
            <a:spLocks noGrp="1"/>
          </p:cNvSpPr>
          <p:nvPr>
            <p:ph type="subTitle" idx="1"/>
          </p:nvPr>
        </p:nvSpPr>
        <p:spPr>
          <a:xfrm>
            <a:off x="4624648" y="4481021"/>
            <a:ext cx="2942705" cy="1236871"/>
          </a:xfrm>
        </p:spPr>
        <p:txBody>
          <a:bodyPr>
            <a:noAutofit/>
          </a:bodyPr>
          <a:lstStyle/>
          <a:p>
            <a:pPr algn="ctr"/>
            <a:r>
              <a:rPr lang="en-IN" sz="2200" b="1" dirty="0"/>
              <a:t>PROJECT_1</a:t>
            </a:r>
          </a:p>
          <a:p>
            <a:pPr algn="ctr"/>
            <a:r>
              <a:rPr lang="en-IN" sz="2200" b="1" dirty="0"/>
              <a:t>Prepared By</a:t>
            </a:r>
          </a:p>
          <a:p>
            <a:pPr algn="ctr"/>
            <a:r>
              <a:rPr lang="en-IN" sz="2200" b="1" dirty="0">
                <a:solidFill>
                  <a:schemeClr val="tx2">
                    <a:lumMod val="75000"/>
                  </a:schemeClr>
                </a:solidFill>
              </a:rPr>
              <a:t>Vaishnavi Patel</a:t>
            </a:r>
          </a:p>
        </p:txBody>
      </p:sp>
    </p:spTree>
    <p:extLst>
      <p:ext uri="{BB962C8B-B14F-4D97-AF65-F5344CB8AC3E}">
        <p14:creationId xmlns:p14="http://schemas.microsoft.com/office/powerpoint/2010/main" val="4097354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CBD6EAD2-84F3-A681-4DEC-6DD8E4D9EB93}"/>
              </a:ext>
            </a:extLst>
          </p:cNvPr>
          <p:cNvSpPr txBox="1">
            <a:spLocks/>
          </p:cNvSpPr>
          <p:nvPr/>
        </p:nvSpPr>
        <p:spPr>
          <a:xfrm>
            <a:off x="0" y="0"/>
            <a:ext cx="8414795" cy="6858000"/>
          </a:xfrm>
          <a:prstGeom prst="rect">
            <a:avLst/>
          </a:prstGeom>
        </p:spPr>
        <p:txBody>
          <a:bodyP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IN" sz="4000" b="1" dirty="0">
                <a:solidFill>
                  <a:schemeClr val="accent1"/>
                </a:solidFill>
                <a:effectLst>
                  <a:outerShdw blurRad="38100" dist="38100" dir="2700000" algn="tl">
                    <a:srgbClr val="000000">
                      <a:alpha val="43137"/>
                    </a:srgbClr>
                  </a:outerShdw>
                </a:effectLst>
                <a:latin typeface="Lucida Bright" panose="02040602050505020304" pitchFamily="18" charset="0"/>
              </a:rPr>
              <a:t>6. Act</a:t>
            </a:r>
          </a:p>
          <a:p>
            <a:pPr>
              <a:lnSpc>
                <a:spcPct val="150000"/>
              </a:lnSpc>
            </a:pPr>
            <a:r>
              <a:rPr lang="en-IN" sz="2800" dirty="0">
                <a:solidFill>
                  <a:schemeClr val="accent5">
                    <a:lumMod val="20000"/>
                    <a:lumOff val="80000"/>
                  </a:schemeClr>
                </a:solidFill>
                <a:latin typeface="Lucida Bright" panose="02040602050505020304" pitchFamily="18" charset="0"/>
              </a:rPr>
              <a:t>Last step is to act. </a:t>
            </a:r>
          </a:p>
          <a:p>
            <a:pPr lvl="1">
              <a:lnSpc>
                <a:spcPct val="150000"/>
              </a:lnSpc>
              <a:buFont typeface="Wingdings" panose="05000000000000000000" pitchFamily="2" charset="2"/>
              <a:buChar char="§"/>
            </a:pPr>
            <a:r>
              <a:rPr lang="en-IN" sz="2600" dirty="0">
                <a:solidFill>
                  <a:schemeClr val="accent5">
                    <a:lumMod val="20000"/>
                    <a:lumOff val="80000"/>
                  </a:schemeClr>
                </a:solidFill>
                <a:latin typeface="Lucida Bright" panose="02040602050505020304" pitchFamily="18" charset="0"/>
              </a:rPr>
              <a:t>In this step, consider the all feedback gained in last stage, adjust the meal plan, dietary and cooking process for future meal preparation. </a:t>
            </a:r>
          </a:p>
        </p:txBody>
      </p:sp>
      <p:pic>
        <p:nvPicPr>
          <p:cNvPr id="7170" name="Picture 2" descr="Happy woman super chef dancing with kitchen Vector Image">
            <a:extLst>
              <a:ext uri="{FF2B5EF4-FFF2-40B4-BE49-F238E27FC236}">
                <a16:creationId xmlns:a16="http://schemas.microsoft.com/office/drawing/2014/main" id="{9381C68F-6EFA-39B9-5002-4DE942289E42}"/>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Effect>
                      <a14:colorTemperature colorTemp="11200"/>
                    </a14:imgEffect>
                  </a14:imgLayer>
                </a14:imgProps>
              </a:ext>
              <a:ext uri="{28A0092B-C50C-407E-A947-70E740481C1C}">
                <a14:useLocalDpi xmlns:a14="http://schemas.microsoft.com/office/drawing/2010/main" val="0"/>
              </a:ext>
            </a:extLst>
          </a:blip>
          <a:srcRect l="20896" t="6751" r="21686" b="13586"/>
          <a:stretch/>
        </p:blipFill>
        <p:spPr bwMode="auto">
          <a:xfrm>
            <a:off x="8032409" y="532015"/>
            <a:ext cx="3777205" cy="6325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952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CBD6EAD2-84F3-A681-4DEC-6DD8E4D9EB93}"/>
              </a:ext>
            </a:extLst>
          </p:cNvPr>
          <p:cNvSpPr txBox="1">
            <a:spLocks/>
          </p:cNvSpPr>
          <p:nvPr/>
        </p:nvSpPr>
        <p:spPr>
          <a:xfrm>
            <a:off x="-1" y="0"/>
            <a:ext cx="12192001" cy="6858000"/>
          </a:xfrm>
          <a:prstGeom prst="rect">
            <a:avLst/>
          </a:prstGeom>
        </p:spPr>
        <p:txBody>
          <a:bodyPr>
            <a:normAutofit fontScale="92500"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IN" sz="4000" b="1" dirty="0">
                <a:solidFill>
                  <a:schemeClr val="accent1"/>
                </a:solidFill>
                <a:effectLst>
                  <a:outerShdw blurRad="38100" dist="38100" dir="2700000" algn="tl">
                    <a:srgbClr val="000000">
                      <a:alpha val="43137"/>
                    </a:srgbClr>
                  </a:outerShdw>
                </a:effectLst>
                <a:latin typeface="Lucida Bright" panose="02040602050505020304" pitchFamily="18" charset="0"/>
              </a:rPr>
              <a:t>Case study : </a:t>
            </a:r>
            <a:r>
              <a:rPr lang="en-IN" sz="3000" b="1" dirty="0">
                <a:solidFill>
                  <a:schemeClr val="accent1"/>
                </a:solidFill>
                <a:effectLst>
                  <a:outerShdw blurRad="38100" dist="38100" dir="2700000" algn="tl">
                    <a:srgbClr val="000000">
                      <a:alpha val="43137"/>
                    </a:srgbClr>
                  </a:outerShdw>
                </a:effectLst>
                <a:latin typeface="Lucida Bright" panose="02040602050505020304" pitchFamily="18" charset="0"/>
              </a:rPr>
              <a:t>Meal preparation </a:t>
            </a:r>
          </a:p>
          <a:p>
            <a:pPr marL="0" indent="0">
              <a:buNone/>
            </a:pPr>
            <a:r>
              <a:rPr lang="en-IN" sz="3000" b="1" dirty="0">
                <a:solidFill>
                  <a:schemeClr val="tx1">
                    <a:lumMod val="85000"/>
                  </a:schemeClr>
                </a:solidFill>
                <a:effectLst>
                  <a:outerShdw blurRad="38100" dist="38100" dir="2700000" algn="tl">
                    <a:srgbClr val="000000">
                      <a:alpha val="43137"/>
                    </a:srgbClr>
                  </a:outerShdw>
                </a:effectLst>
                <a:latin typeface="Lucida Bright" panose="02040602050505020304" pitchFamily="18" charset="0"/>
              </a:rPr>
              <a:t>Pizza </a:t>
            </a:r>
          </a:p>
          <a:p>
            <a:pPr marL="0" indent="0">
              <a:lnSpc>
                <a:spcPct val="120000"/>
              </a:lnSpc>
              <a:buNone/>
            </a:pPr>
            <a:r>
              <a:rPr lang="en-IN" sz="2600" b="1" dirty="0">
                <a:solidFill>
                  <a:schemeClr val="accent1"/>
                </a:solidFill>
                <a:effectLst>
                  <a:outerShdw blurRad="38100" dist="38100" dir="2700000" algn="tl">
                    <a:srgbClr val="000000">
                      <a:alpha val="43137"/>
                    </a:srgbClr>
                  </a:outerShdw>
                </a:effectLst>
                <a:latin typeface="Lucida Bright" panose="02040602050505020304" pitchFamily="18" charset="0"/>
              </a:rPr>
              <a:t>1. Plan : </a:t>
            </a:r>
          </a:p>
          <a:p>
            <a:pPr lvl="1">
              <a:lnSpc>
                <a:spcPct val="120000"/>
              </a:lnSpc>
              <a:buFont typeface="Wingdings" panose="05000000000000000000" pitchFamily="2" charset="2"/>
              <a:buChar char="§"/>
            </a:pPr>
            <a:r>
              <a:rPr lang="en-IN" sz="2600" dirty="0">
                <a:solidFill>
                  <a:schemeClr val="accent5">
                    <a:lumMod val="20000"/>
                    <a:lumOff val="80000"/>
                  </a:schemeClr>
                </a:solidFill>
                <a:latin typeface="Lucida Bright" panose="02040602050505020304" pitchFamily="18" charset="0"/>
              </a:rPr>
              <a:t>Is it for lunch, dinner or breakfast ? ( Ans. : It is for dinner)</a:t>
            </a:r>
          </a:p>
          <a:p>
            <a:pPr lvl="1">
              <a:lnSpc>
                <a:spcPct val="120000"/>
              </a:lnSpc>
              <a:buFont typeface="Wingdings" panose="05000000000000000000" pitchFamily="2" charset="2"/>
              <a:buChar char="§"/>
            </a:pPr>
            <a:r>
              <a:rPr lang="en-IN" sz="2600" dirty="0">
                <a:solidFill>
                  <a:schemeClr val="accent5">
                    <a:lumMod val="20000"/>
                    <a:lumOff val="80000"/>
                  </a:schemeClr>
                </a:solidFill>
                <a:latin typeface="Lucida Bright" panose="02040602050505020304" pitchFamily="18" charset="0"/>
              </a:rPr>
              <a:t>What is the budget for this meal ? ( Ans. : Approx. 200 Rs. per person) </a:t>
            </a:r>
          </a:p>
          <a:p>
            <a:pPr lvl="1">
              <a:lnSpc>
                <a:spcPct val="120000"/>
              </a:lnSpc>
              <a:buFont typeface="Wingdings" panose="05000000000000000000" pitchFamily="2" charset="2"/>
              <a:buChar char="§"/>
            </a:pPr>
            <a:r>
              <a:rPr lang="en-IN" sz="2600" dirty="0">
                <a:solidFill>
                  <a:schemeClr val="accent5">
                    <a:lumMod val="20000"/>
                    <a:lumOff val="80000"/>
                  </a:schemeClr>
                </a:solidFill>
                <a:latin typeface="Lucida Bright" panose="02040602050505020304" pitchFamily="18" charset="0"/>
              </a:rPr>
              <a:t>Based on the preferences of family members which kind of cuisines I need to prepare? ( Ans. : Italian)</a:t>
            </a:r>
          </a:p>
          <a:p>
            <a:pPr lvl="1">
              <a:lnSpc>
                <a:spcPct val="120000"/>
              </a:lnSpc>
              <a:buFont typeface="Wingdings" panose="05000000000000000000" pitchFamily="2" charset="2"/>
              <a:buChar char="§"/>
            </a:pPr>
            <a:r>
              <a:rPr lang="en-IN" sz="2600" dirty="0">
                <a:solidFill>
                  <a:schemeClr val="accent5">
                    <a:lumMod val="20000"/>
                    <a:lumOff val="80000"/>
                  </a:schemeClr>
                </a:solidFill>
                <a:latin typeface="Lucida Bright" panose="02040602050505020304" pitchFamily="18" charset="0"/>
              </a:rPr>
              <a:t>Is there any restriction on meal due to health issue?? (Ans. : Not too spicy)</a:t>
            </a:r>
            <a:endParaRPr lang="en-IN" sz="2600" dirty="0">
              <a:solidFill>
                <a:schemeClr val="accent1"/>
              </a:solidFill>
              <a:effectLst>
                <a:outerShdw blurRad="38100" dist="38100" dir="2700000" algn="tl">
                  <a:srgbClr val="000000">
                    <a:alpha val="43137"/>
                  </a:srgbClr>
                </a:outerShdw>
              </a:effectLst>
              <a:latin typeface="Lucida Bright" panose="02040602050505020304" pitchFamily="18" charset="0"/>
            </a:endParaRPr>
          </a:p>
          <a:p>
            <a:pPr marL="0" indent="0">
              <a:lnSpc>
                <a:spcPct val="120000"/>
              </a:lnSpc>
              <a:buNone/>
            </a:pPr>
            <a:r>
              <a:rPr lang="en-IN" sz="2600" b="1" dirty="0">
                <a:solidFill>
                  <a:schemeClr val="accent1"/>
                </a:solidFill>
                <a:effectLst>
                  <a:outerShdw blurRad="38100" dist="38100" dir="2700000" algn="tl">
                    <a:srgbClr val="000000">
                      <a:alpha val="43137"/>
                    </a:srgbClr>
                  </a:outerShdw>
                </a:effectLst>
                <a:latin typeface="Lucida Bright" panose="02040602050505020304" pitchFamily="18" charset="0"/>
              </a:rPr>
              <a:t>2. Prepare :</a:t>
            </a:r>
          </a:p>
          <a:p>
            <a:pPr lvl="1">
              <a:lnSpc>
                <a:spcPct val="120000"/>
              </a:lnSpc>
              <a:buFont typeface="Wingdings" panose="05000000000000000000" pitchFamily="2" charset="2"/>
              <a:buChar char="§"/>
            </a:pPr>
            <a:r>
              <a:rPr lang="en-IN" sz="2600" dirty="0">
                <a:solidFill>
                  <a:schemeClr val="accent5">
                    <a:lumMod val="20000"/>
                    <a:lumOff val="80000"/>
                  </a:schemeClr>
                </a:solidFill>
                <a:latin typeface="Lucida Bright" panose="02040602050505020304" pitchFamily="18" charset="0"/>
              </a:rPr>
              <a:t>Check pantry &amp; appliance (Ans. I have all ingredients except pizza bread, spices, and oven)</a:t>
            </a:r>
          </a:p>
          <a:p>
            <a:pPr lvl="1">
              <a:lnSpc>
                <a:spcPct val="120000"/>
              </a:lnSpc>
              <a:buFont typeface="Wingdings" panose="05000000000000000000" pitchFamily="2" charset="2"/>
              <a:buChar char="§"/>
            </a:pPr>
            <a:r>
              <a:rPr lang="en-IN" sz="2600" dirty="0">
                <a:solidFill>
                  <a:schemeClr val="accent5">
                    <a:lumMod val="20000"/>
                    <a:lumOff val="80000"/>
                  </a:schemeClr>
                </a:solidFill>
                <a:latin typeface="Lucida Bright" panose="02040602050505020304" pitchFamily="18" charset="0"/>
              </a:rPr>
              <a:t>If anything is missing than will I get that from market? (Ans. : We need to buy pizza bread from local market.)</a:t>
            </a:r>
          </a:p>
          <a:p>
            <a:pPr marL="457200" indent="-457200">
              <a:buAutoNum type="arabicPeriod"/>
            </a:pPr>
            <a:endParaRPr lang="en-IN" sz="2500" dirty="0">
              <a:solidFill>
                <a:schemeClr val="accent1"/>
              </a:solidFill>
              <a:effectLst>
                <a:outerShdw blurRad="38100" dist="38100" dir="2700000" algn="tl">
                  <a:srgbClr val="000000">
                    <a:alpha val="43137"/>
                  </a:srgbClr>
                </a:outerShdw>
              </a:effectLst>
              <a:latin typeface="Lucida Bright" panose="02040602050505020304" pitchFamily="18" charset="0"/>
            </a:endParaRPr>
          </a:p>
        </p:txBody>
      </p:sp>
      <p:pic>
        <p:nvPicPr>
          <p:cNvPr id="3074" name="Picture 2" descr="Pizza Icon #258247 - Free Icons Library">
            <a:extLst>
              <a:ext uri="{FF2B5EF4-FFF2-40B4-BE49-F238E27FC236}">
                <a16:creationId xmlns:a16="http://schemas.microsoft.com/office/drawing/2014/main" id="{EA4134F2-E64F-A757-21C4-A1E5C5E9F1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6556" y="96078"/>
            <a:ext cx="1474305" cy="1474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5868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CBD6EAD2-84F3-A681-4DEC-6DD8E4D9EB93}"/>
              </a:ext>
            </a:extLst>
          </p:cNvPr>
          <p:cNvSpPr txBox="1">
            <a:spLocks/>
          </p:cNvSpPr>
          <p:nvPr/>
        </p:nvSpPr>
        <p:spPr>
          <a:xfrm>
            <a:off x="-1" y="0"/>
            <a:ext cx="12192001" cy="6858000"/>
          </a:xfrm>
          <a:prstGeom prst="rect">
            <a:avLst/>
          </a:prstGeom>
        </p:spPr>
        <p:txBody>
          <a:bodyPr>
            <a:normAutofit fontScale="925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IN" sz="4000" b="1" dirty="0">
                <a:solidFill>
                  <a:schemeClr val="accent1"/>
                </a:solidFill>
                <a:effectLst>
                  <a:outerShdw blurRad="38100" dist="38100" dir="2700000" algn="tl">
                    <a:srgbClr val="000000">
                      <a:alpha val="43137"/>
                    </a:srgbClr>
                  </a:outerShdw>
                </a:effectLst>
                <a:latin typeface="Lucida Bright" panose="02040602050505020304" pitchFamily="18" charset="0"/>
              </a:rPr>
              <a:t>Case study : </a:t>
            </a:r>
            <a:r>
              <a:rPr lang="en-IN" sz="3000" b="1" dirty="0">
                <a:solidFill>
                  <a:schemeClr val="accent1"/>
                </a:solidFill>
                <a:effectLst>
                  <a:outerShdw blurRad="38100" dist="38100" dir="2700000" algn="tl">
                    <a:srgbClr val="000000">
                      <a:alpha val="43137"/>
                    </a:srgbClr>
                  </a:outerShdw>
                </a:effectLst>
                <a:latin typeface="Lucida Bright" panose="02040602050505020304" pitchFamily="18" charset="0"/>
              </a:rPr>
              <a:t>Meal preparation </a:t>
            </a:r>
          </a:p>
          <a:p>
            <a:pPr marL="0" indent="0">
              <a:buNone/>
            </a:pPr>
            <a:r>
              <a:rPr lang="en-IN" sz="3000" b="1" dirty="0">
                <a:solidFill>
                  <a:schemeClr val="tx1">
                    <a:lumMod val="85000"/>
                  </a:schemeClr>
                </a:solidFill>
                <a:effectLst>
                  <a:outerShdw blurRad="38100" dist="38100" dir="2700000" algn="tl">
                    <a:srgbClr val="000000">
                      <a:alpha val="43137"/>
                    </a:srgbClr>
                  </a:outerShdw>
                </a:effectLst>
                <a:latin typeface="Lucida Bright" panose="02040602050505020304" pitchFamily="18" charset="0"/>
              </a:rPr>
              <a:t>Pizza</a:t>
            </a:r>
          </a:p>
          <a:p>
            <a:pPr marL="0" indent="0">
              <a:lnSpc>
                <a:spcPct val="120000"/>
              </a:lnSpc>
              <a:buNone/>
            </a:pPr>
            <a:r>
              <a:rPr lang="en-IN" sz="2600" b="1" dirty="0">
                <a:solidFill>
                  <a:schemeClr val="accent1"/>
                </a:solidFill>
                <a:effectLst>
                  <a:outerShdw blurRad="38100" dist="38100" dir="2700000" algn="tl">
                    <a:srgbClr val="000000">
                      <a:alpha val="43137"/>
                    </a:srgbClr>
                  </a:outerShdw>
                </a:effectLst>
                <a:latin typeface="Lucida Bright" panose="02040602050505020304" pitchFamily="18" charset="0"/>
              </a:rPr>
              <a:t>3. Process : </a:t>
            </a:r>
          </a:p>
          <a:p>
            <a:pPr lvl="1">
              <a:lnSpc>
                <a:spcPct val="120000"/>
              </a:lnSpc>
              <a:buFont typeface="Wingdings" panose="05000000000000000000" pitchFamily="2" charset="2"/>
              <a:buChar char="§"/>
            </a:pPr>
            <a:r>
              <a:rPr lang="en-IN" sz="2400" dirty="0">
                <a:solidFill>
                  <a:schemeClr val="accent5">
                    <a:lumMod val="20000"/>
                    <a:lumOff val="80000"/>
                  </a:schemeClr>
                </a:solidFill>
                <a:latin typeface="Lucida Bright" panose="02040602050505020304" pitchFamily="18" charset="0"/>
              </a:rPr>
              <a:t>Time required to prepare the cook (2 hours)</a:t>
            </a:r>
          </a:p>
          <a:p>
            <a:pPr lvl="1">
              <a:lnSpc>
                <a:spcPct val="150000"/>
              </a:lnSpc>
              <a:buFont typeface="Wingdings" panose="05000000000000000000" pitchFamily="2" charset="2"/>
              <a:buChar char="§"/>
            </a:pPr>
            <a:r>
              <a:rPr lang="en-IN" sz="2400" dirty="0">
                <a:solidFill>
                  <a:schemeClr val="accent5">
                    <a:lumMod val="20000"/>
                    <a:lumOff val="80000"/>
                  </a:schemeClr>
                </a:solidFill>
                <a:latin typeface="Lucida Bright" panose="02040602050505020304" pitchFamily="18" charset="0"/>
              </a:rPr>
              <a:t>Are there any specific techniques for cooking? ( Ans.: Bake) </a:t>
            </a:r>
          </a:p>
          <a:p>
            <a:pPr lvl="1">
              <a:lnSpc>
                <a:spcPct val="150000"/>
              </a:lnSpc>
              <a:buFont typeface="Wingdings" panose="05000000000000000000" pitchFamily="2" charset="2"/>
              <a:buChar char="§"/>
            </a:pPr>
            <a:r>
              <a:rPr lang="en-IN" sz="2400" dirty="0">
                <a:solidFill>
                  <a:schemeClr val="accent5">
                    <a:lumMod val="20000"/>
                    <a:lumOff val="80000"/>
                  </a:schemeClr>
                </a:solidFill>
                <a:effectLst>
                  <a:outerShdw blurRad="38100" dist="38100" dir="2700000" algn="tl">
                    <a:srgbClr val="000000">
                      <a:alpha val="43137"/>
                    </a:srgbClr>
                  </a:outerShdw>
                </a:effectLst>
                <a:latin typeface="Lucida Bright" panose="02040602050505020304" pitchFamily="18" charset="0"/>
              </a:rPr>
              <a:t>Follow the recipe process for making pizza from any food website or book.</a:t>
            </a:r>
            <a:endParaRPr lang="en-IN" sz="2600" dirty="0">
              <a:solidFill>
                <a:schemeClr val="accent1"/>
              </a:solidFill>
              <a:effectLst>
                <a:outerShdw blurRad="38100" dist="38100" dir="2700000" algn="tl">
                  <a:srgbClr val="000000">
                    <a:alpha val="43137"/>
                  </a:srgbClr>
                </a:outerShdw>
              </a:effectLst>
              <a:latin typeface="Lucida Bright" panose="02040602050505020304" pitchFamily="18" charset="0"/>
            </a:endParaRPr>
          </a:p>
          <a:p>
            <a:pPr marL="0" indent="0">
              <a:lnSpc>
                <a:spcPct val="120000"/>
              </a:lnSpc>
              <a:buNone/>
            </a:pPr>
            <a:r>
              <a:rPr lang="en-IN" sz="2600" b="1" dirty="0">
                <a:solidFill>
                  <a:schemeClr val="accent1"/>
                </a:solidFill>
                <a:effectLst>
                  <a:outerShdw blurRad="38100" dist="38100" dir="2700000" algn="tl">
                    <a:srgbClr val="000000">
                      <a:alpha val="43137"/>
                    </a:srgbClr>
                  </a:outerShdw>
                </a:effectLst>
                <a:latin typeface="Lucida Bright" panose="02040602050505020304" pitchFamily="18" charset="0"/>
              </a:rPr>
              <a:t>4. Analyze :</a:t>
            </a:r>
          </a:p>
          <a:p>
            <a:pPr lvl="1">
              <a:lnSpc>
                <a:spcPct val="150000"/>
              </a:lnSpc>
              <a:buFont typeface="Wingdings" panose="05000000000000000000" pitchFamily="2" charset="2"/>
              <a:buChar char="§"/>
            </a:pPr>
            <a:r>
              <a:rPr lang="en-IN" sz="2400" dirty="0">
                <a:solidFill>
                  <a:schemeClr val="accent5">
                    <a:lumMod val="20000"/>
                    <a:lumOff val="80000"/>
                  </a:schemeClr>
                </a:solidFill>
                <a:latin typeface="Lucida Bright" panose="02040602050505020304" pitchFamily="18" charset="0"/>
              </a:rPr>
              <a:t>How much time did it take ? (1.5 hours) </a:t>
            </a:r>
          </a:p>
          <a:p>
            <a:pPr lvl="1">
              <a:lnSpc>
                <a:spcPct val="150000"/>
              </a:lnSpc>
              <a:buFont typeface="Wingdings" panose="05000000000000000000" pitchFamily="2" charset="2"/>
              <a:buChar char="§"/>
            </a:pPr>
            <a:r>
              <a:rPr lang="en-IN" sz="2400" dirty="0">
                <a:solidFill>
                  <a:schemeClr val="accent5">
                    <a:lumMod val="20000"/>
                    <a:lumOff val="80000"/>
                  </a:schemeClr>
                </a:solidFill>
                <a:latin typeface="Lucida Bright" panose="02040602050505020304" pitchFamily="18" charset="0"/>
              </a:rPr>
              <a:t>How much did it cost on buying necessary items ? (Approx. : 300 Rs. for 2 person)</a:t>
            </a:r>
          </a:p>
          <a:p>
            <a:pPr lvl="1">
              <a:lnSpc>
                <a:spcPct val="150000"/>
              </a:lnSpc>
              <a:buFont typeface="Wingdings" panose="05000000000000000000" pitchFamily="2" charset="2"/>
              <a:buChar char="§"/>
            </a:pPr>
            <a:r>
              <a:rPr lang="en-IN" sz="2400" dirty="0">
                <a:solidFill>
                  <a:schemeClr val="accent5">
                    <a:lumMod val="20000"/>
                    <a:lumOff val="80000"/>
                  </a:schemeClr>
                </a:solidFill>
                <a:latin typeface="Lucida Bright" panose="02040602050505020304" pitchFamily="18" charset="0"/>
              </a:rPr>
              <a:t>How does it taste ? ( Little bit spicy than expectation) </a:t>
            </a:r>
          </a:p>
          <a:p>
            <a:pPr lvl="1">
              <a:lnSpc>
                <a:spcPct val="150000"/>
              </a:lnSpc>
              <a:buFont typeface="Wingdings" panose="05000000000000000000" pitchFamily="2" charset="2"/>
              <a:buChar char="§"/>
            </a:pPr>
            <a:r>
              <a:rPr lang="en-IN" sz="2400" dirty="0">
                <a:solidFill>
                  <a:schemeClr val="accent5">
                    <a:lumMod val="20000"/>
                    <a:lumOff val="80000"/>
                  </a:schemeClr>
                </a:solidFill>
                <a:latin typeface="Lucida Bright" panose="02040602050505020304" pitchFamily="18" charset="0"/>
              </a:rPr>
              <a:t>Does any adjustment on recipes required? (Yes, Use less chilly powder)</a:t>
            </a:r>
          </a:p>
          <a:p>
            <a:pPr marL="457200" indent="-457200">
              <a:buAutoNum type="arabicPeriod"/>
            </a:pPr>
            <a:endParaRPr lang="en-IN" sz="2500" dirty="0">
              <a:solidFill>
                <a:schemeClr val="accent1"/>
              </a:solidFill>
              <a:effectLst>
                <a:outerShdw blurRad="38100" dist="38100" dir="2700000" algn="tl">
                  <a:srgbClr val="000000">
                    <a:alpha val="43137"/>
                  </a:srgbClr>
                </a:outerShdw>
              </a:effectLst>
              <a:latin typeface="Lucida Bright" panose="02040602050505020304" pitchFamily="18" charset="0"/>
            </a:endParaRPr>
          </a:p>
        </p:txBody>
      </p:sp>
      <p:pic>
        <p:nvPicPr>
          <p:cNvPr id="2" name="Picture 2" descr="Pizza Icon #258247 - Free Icons Library">
            <a:extLst>
              <a:ext uri="{FF2B5EF4-FFF2-40B4-BE49-F238E27FC236}">
                <a16:creationId xmlns:a16="http://schemas.microsoft.com/office/drawing/2014/main" id="{CBA0EFB3-9B7D-9FCE-A9A8-970E2B1E13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6556" y="96078"/>
            <a:ext cx="1474305" cy="1474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0346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CBD6EAD2-84F3-A681-4DEC-6DD8E4D9EB93}"/>
              </a:ext>
            </a:extLst>
          </p:cNvPr>
          <p:cNvSpPr txBox="1">
            <a:spLocks/>
          </p:cNvSpPr>
          <p:nvPr/>
        </p:nvSpPr>
        <p:spPr>
          <a:xfrm>
            <a:off x="-1" y="0"/>
            <a:ext cx="12192001" cy="6858000"/>
          </a:xfrm>
          <a:prstGeom prst="rect">
            <a:avLst/>
          </a:prstGeom>
        </p:spPr>
        <p:txBody>
          <a:bodyP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IN" sz="4000" b="1" dirty="0">
                <a:solidFill>
                  <a:schemeClr val="accent1"/>
                </a:solidFill>
                <a:effectLst>
                  <a:outerShdw blurRad="38100" dist="38100" dir="2700000" algn="tl">
                    <a:srgbClr val="000000">
                      <a:alpha val="43137"/>
                    </a:srgbClr>
                  </a:outerShdw>
                </a:effectLst>
                <a:latin typeface="Lucida Bright" panose="02040602050505020304" pitchFamily="18" charset="0"/>
              </a:rPr>
              <a:t>Case study : </a:t>
            </a:r>
            <a:r>
              <a:rPr lang="en-IN" sz="3000" b="1" dirty="0">
                <a:solidFill>
                  <a:schemeClr val="accent1"/>
                </a:solidFill>
                <a:effectLst>
                  <a:outerShdw blurRad="38100" dist="38100" dir="2700000" algn="tl">
                    <a:srgbClr val="000000">
                      <a:alpha val="43137"/>
                    </a:srgbClr>
                  </a:outerShdw>
                </a:effectLst>
                <a:latin typeface="Lucida Bright" panose="02040602050505020304" pitchFamily="18" charset="0"/>
              </a:rPr>
              <a:t>Meal preparation </a:t>
            </a:r>
          </a:p>
          <a:p>
            <a:pPr marL="0" indent="0">
              <a:buNone/>
            </a:pPr>
            <a:r>
              <a:rPr lang="en-IN" sz="3000" b="1" dirty="0">
                <a:solidFill>
                  <a:schemeClr val="tx1">
                    <a:lumMod val="85000"/>
                  </a:schemeClr>
                </a:solidFill>
                <a:effectLst>
                  <a:outerShdw blurRad="38100" dist="38100" dir="2700000" algn="tl">
                    <a:srgbClr val="000000">
                      <a:alpha val="43137"/>
                    </a:srgbClr>
                  </a:outerShdw>
                </a:effectLst>
                <a:latin typeface="Lucida Bright" panose="02040602050505020304" pitchFamily="18" charset="0"/>
              </a:rPr>
              <a:t>Pizza</a:t>
            </a:r>
          </a:p>
          <a:p>
            <a:pPr marL="0" indent="0">
              <a:lnSpc>
                <a:spcPct val="120000"/>
              </a:lnSpc>
              <a:buNone/>
            </a:pPr>
            <a:r>
              <a:rPr lang="en-IN" sz="2600" b="1" dirty="0">
                <a:solidFill>
                  <a:schemeClr val="accent1"/>
                </a:solidFill>
                <a:effectLst>
                  <a:outerShdw blurRad="38100" dist="38100" dir="2700000" algn="tl">
                    <a:srgbClr val="000000">
                      <a:alpha val="43137"/>
                    </a:srgbClr>
                  </a:outerShdw>
                </a:effectLst>
                <a:latin typeface="Lucida Bright" panose="02040602050505020304" pitchFamily="18" charset="0"/>
              </a:rPr>
              <a:t>5. Share : </a:t>
            </a:r>
          </a:p>
          <a:p>
            <a:pPr lvl="1">
              <a:lnSpc>
                <a:spcPct val="150000"/>
              </a:lnSpc>
              <a:buFont typeface="Wingdings" panose="05000000000000000000" pitchFamily="2" charset="2"/>
              <a:buChar char="§"/>
            </a:pPr>
            <a:r>
              <a:rPr lang="en-IN" sz="2400" dirty="0">
                <a:solidFill>
                  <a:schemeClr val="accent5">
                    <a:lumMod val="20000"/>
                    <a:lumOff val="80000"/>
                  </a:schemeClr>
                </a:solidFill>
                <a:latin typeface="Lucida Bright" panose="02040602050505020304" pitchFamily="18" charset="0"/>
              </a:rPr>
              <a:t>Take feedback from those who ate the meal so that taste and satisfaction of food can be improved next time. (Feedback : Little bit spicy &amp; less cheesy)</a:t>
            </a:r>
          </a:p>
          <a:p>
            <a:pPr marL="0" indent="0">
              <a:lnSpc>
                <a:spcPct val="120000"/>
              </a:lnSpc>
              <a:buNone/>
            </a:pPr>
            <a:r>
              <a:rPr lang="en-IN" sz="2600" b="1" dirty="0">
                <a:solidFill>
                  <a:schemeClr val="accent1"/>
                </a:solidFill>
                <a:effectLst>
                  <a:outerShdw blurRad="38100" dist="38100" dir="2700000" algn="tl">
                    <a:srgbClr val="000000">
                      <a:alpha val="43137"/>
                    </a:srgbClr>
                  </a:outerShdw>
                </a:effectLst>
                <a:latin typeface="Lucida Bright" panose="02040602050505020304" pitchFamily="18" charset="0"/>
              </a:rPr>
              <a:t>6. Act :</a:t>
            </a:r>
          </a:p>
          <a:p>
            <a:pPr lvl="1">
              <a:lnSpc>
                <a:spcPct val="150000"/>
              </a:lnSpc>
              <a:buFont typeface="Wingdings" panose="05000000000000000000" pitchFamily="2" charset="2"/>
              <a:buChar char="§"/>
            </a:pPr>
            <a:r>
              <a:rPr lang="en-IN" sz="2400" dirty="0">
                <a:solidFill>
                  <a:schemeClr val="accent5">
                    <a:lumMod val="20000"/>
                    <a:lumOff val="80000"/>
                  </a:schemeClr>
                </a:solidFill>
                <a:latin typeface="Lucida Bright" panose="02040602050505020304" pitchFamily="18" charset="0"/>
              </a:rPr>
              <a:t>Considering two feedback from last step i.e., Little bit spicy &amp; less cheesy,  need to adjust the amount of chilly and cheese for the next pizza preparation. </a:t>
            </a:r>
            <a:endParaRPr lang="en-IN" sz="2500" dirty="0">
              <a:solidFill>
                <a:schemeClr val="accent1"/>
              </a:solidFill>
              <a:effectLst>
                <a:outerShdw blurRad="38100" dist="38100" dir="2700000" algn="tl">
                  <a:srgbClr val="000000">
                    <a:alpha val="43137"/>
                  </a:srgbClr>
                </a:outerShdw>
              </a:effectLst>
              <a:latin typeface="Lucida Bright" panose="02040602050505020304" pitchFamily="18" charset="0"/>
            </a:endParaRPr>
          </a:p>
        </p:txBody>
      </p:sp>
      <p:pic>
        <p:nvPicPr>
          <p:cNvPr id="2" name="Picture 2" descr="Pizza Icon #258247 - Free Icons Library">
            <a:extLst>
              <a:ext uri="{FF2B5EF4-FFF2-40B4-BE49-F238E27FC236}">
                <a16:creationId xmlns:a16="http://schemas.microsoft.com/office/drawing/2014/main" id="{2A82D67D-24B5-2761-80DF-D11CE8CDC7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6556" y="96078"/>
            <a:ext cx="1474305" cy="1474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1364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312D3-9AB8-2F8C-7BD6-E5BF96B9B0B4}"/>
              </a:ext>
            </a:extLst>
          </p:cNvPr>
          <p:cNvSpPr>
            <a:spLocks noGrp="1"/>
          </p:cNvSpPr>
          <p:nvPr>
            <p:ph type="title"/>
          </p:nvPr>
        </p:nvSpPr>
        <p:spPr>
          <a:xfrm>
            <a:off x="357809" y="0"/>
            <a:ext cx="10446026" cy="6858000"/>
          </a:xfrm>
        </p:spPr>
        <p:txBody>
          <a:bodyPr anchor="ctr"/>
          <a:lstStyle/>
          <a:p>
            <a:r>
              <a:rPr lang="en-IN" sz="4400" b="1" dirty="0">
                <a:solidFill>
                  <a:schemeClr val="tx2">
                    <a:lumMod val="75000"/>
                  </a:schemeClr>
                </a:solidFill>
                <a:latin typeface="Lucida Bright" panose="02040602050505020304" pitchFamily="18" charset="0"/>
              </a:rPr>
              <a:t>Few examples of daily task where data science can be applied:</a:t>
            </a:r>
            <a:br>
              <a:rPr lang="en-IN" sz="5400" b="1" dirty="0">
                <a:latin typeface="Lucida Bright" panose="02040602050505020304" pitchFamily="18" charset="0"/>
              </a:rPr>
            </a:br>
            <a:br>
              <a:rPr lang="en-IN" sz="4000" b="1" dirty="0">
                <a:latin typeface="Lucida Bright" panose="02040602050505020304" pitchFamily="18" charset="0"/>
              </a:rPr>
            </a:br>
            <a:br>
              <a:rPr lang="en-IN" sz="4000" b="1" dirty="0">
                <a:latin typeface="Lucida Bright" panose="02040602050505020304" pitchFamily="18" charset="0"/>
              </a:rPr>
            </a:br>
            <a:br>
              <a:rPr lang="en-IN" sz="4000" b="1" dirty="0">
                <a:latin typeface="Lucida Bright" panose="02040602050505020304" pitchFamily="18" charset="0"/>
              </a:rPr>
            </a:br>
            <a:br>
              <a:rPr lang="en-IN" sz="4000" b="1" dirty="0">
                <a:latin typeface="Lucida Bright" panose="02040602050505020304" pitchFamily="18" charset="0"/>
              </a:rPr>
            </a:br>
            <a:r>
              <a:rPr lang="en-IN" sz="4000" b="1" dirty="0">
                <a:latin typeface="Lucida Bright" panose="02040602050505020304" pitchFamily="18" charset="0"/>
              </a:rPr>
              <a:t>Let’s see </a:t>
            </a:r>
            <a:r>
              <a:rPr lang="en-IN" sz="4000" b="1" dirty="0">
                <a:solidFill>
                  <a:schemeClr val="accent3">
                    <a:lumMod val="60000"/>
                    <a:lumOff val="40000"/>
                  </a:schemeClr>
                </a:solidFill>
                <a:latin typeface="Lucida Bright" panose="02040602050505020304" pitchFamily="18" charset="0"/>
              </a:rPr>
              <a:t>“How data analysis can be applied for Meal preparation”</a:t>
            </a:r>
            <a:r>
              <a:rPr lang="en-IN" sz="4000" b="1" dirty="0">
                <a:latin typeface="Lucida Bright" panose="02040602050505020304" pitchFamily="18" charset="0"/>
              </a:rPr>
              <a:t>.</a:t>
            </a:r>
            <a:endParaRPr lang="en-IN" b="1" dirty="0">
              <a:latin typeface="Lucida Bright" panose="02040602050505020304" pitchFamily="18" charset="0"/>
            </a:endParaRPr>
          </a:p>
        </p:txBody>
      </p:sp>
      <p:sp>
        <p:nvSpPr>
          <p:cNvPr id="4" name="TextBox 3">
            <a:extLst>
              <a:ext uri="{FF2B5EF4-FFF2-40B4-BE49-F238E27FC236}">
                <a16:creationId xmlns:a16="http://schemas.microsoft.com/office/drawing/2014/main" id="{CFA3AC6B-40CC-3350-524D-B7A0A291BD22}"/>
              </a:ext>
            </a:extLst>
          </p:cNvPr>
          <p:cNvSpPr txBox="1"/>
          <p:nvPr/>
        </p:nvSpPr>
        <p:spPr>
          <a:xfrm>
            <a:off x="357809" y="2487088"/>
            <a:ext cx="8319052" cy="2062103"/>
          </a:xfrm>
          <a:prstGeom prst="rect">
            <a:avLst/>
          </a:prstGeom>
          <a:noFill/>
        </p:spPr>
        <p:txBody>
          <a:bodyPr wrap="square">
            <a:spAutoFit/>
          </a:bodyPr>
          <a:lstStyle/>
          <a:p>
            <a:r>
              <a:rPr lang="en-IN" sz="3200" b="1" dirty="0">
                <a:latin typeface="Lucida Bright" panose="02040602050505020304" pitchFamily="18" charset="0"/>
              </a:rPr>
              <a:t>	1. Meal preparation</a:t>
            </a:r>
            <a:br>
              <a:rPr lang="en-IN" sz="3200" b="1" dirty="0">
                <a:latin typeface="Lucida Bright" panose="02040602050505020304" pitchFamily="18" charset="0"/>
              </a:rPr>
            </a:br>
            <a:r>
              <a:rPr lang="en-IN" sz="3200" b="1" dirty="0">
                <a:latin typeface="Lucida Bright" panose="02040602050505020304" pitchFamily="18" charset="0"/>
              </a:rPr>
              <a:t>	2. Grocery shopping</a:t>
            </a:r>
            <a:br>
              <a:rPr lang="en-IN" sz="3200" b="1" dirty="0">
                <a:latin typeface="Lucida Bright" panose="02040602050505020304" pitchFamily="18" charset="0"/>
              </a:rPr>
            </a:br>
            <a:r>
              <a:rPr lang="en-IN" sz="3200" b="1" dirty="0">
                <a:latin typeface="Lucida Bright" panose="02040602050505020304" pitchFamily="18" charset="0"/>
              </a:rPr>
              <a:t>	3. Fitness tracking</a:t>
            </a:r>
            <a:br>
              <a:rPr lang="en-IN" sz="3200" b="1" dirty="0">
                <a:latin typeface="Lucida Bright" panose="02040602050505020304" pitchFamily="18" charset="0"/>
              </a:rPr>
            </a:br>
            <a:r>
              <a:rPr lang="en-IN" sz="3200" b="1" dirty="0">
                <a:latin typeface="Lucida Bright" panose="02040602050505020304" pitchFamily="18" charset="0"/>
              </a:rPr>
              <a:t>	4. Personal finance management </a:t>
            </a:r>
          </a:p>
        </p:txBody>
      </p:sp>
    </p:spTree>
    <p:extLst>
      <p:ext uri="{BB962C8B-B14F-4D97-AF65-F5344CB8AC3E}">
        <p14:creationId xmlns:p14="http://schemas.microsoft.com/office/powerpoint/2010/main" val="2910283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312D3-9AB8-2F8C-7BD6-E5BF96B9B0B4}"/>
              </a:ext>
            </a:extLst>
          </p:cNvPr>
          <p:cNvSpPr>
            <a:spLocks noGrp="1"/>
          </p:cNvSpPr>
          <p:nvPr>
            <p:ph type="title"/>
          </p:nvPr>
        </p:nvSpPr>
        <p:spPr>
          <a:xfrm>
            <a:off x="146195" y="-65730"/>
            <a:ext cx="11604567" cy="2842953"/>
          </a:xfrm>
          <a:noFill/>
          <a:extLst>
            <a:ext uri="{909E8E84-426E-40DD-AFC4-6F175D3DCCD1}">
              <a14:hiddenFill xmlns:a14="http://schemas.microsoft.com/office/drawing/2010/main">
                <a:solidFill>
                  <a:srgbClr val="FFFFFF"/>
                </a:solidFill>
              </a14:hiddenFill>
            </a:ext>
          </a:extLst>
        </p:spPr>
        <p:txBody>
          <a:bodyPr anchor="ctr"/>
          <a:lstStyle/>
          <a:p>
            <a:pPr algn="ctr"/>
            <a:r>
              <a:rPr lang="en-IN" sz="6000" b="1" dirty="0">
                <a:solidFill>
                  <a:schemeClr val="accent3">
                    <a:lumMod val="60000"/>
                    <a:lumOff val="40000"/>
                  </a:schemeClr>
                </a:solidFill>
                <a:effectLst>
                  <a:outerShdw blurRad="38100" dist="38100" dir="2700000" algn="tl">
                    <a:srgbClr val="000000">
                      <a:alpha val="43137"/>
                    </a:srgbClr>
                  </a:outerShdw>
                </a:effectLst>
                <a:latin typeface="Lucida Bright" panose="02040602050505020304" pitchFamily="18" charset="0"/>
              </a:rPr>
              <a:t>Meal Preparation</a:t>
            </a:r>
            <a:endParaRPr lang="en-IN" sz="4400" b="1" dirty="0">
              <a:latin typeface="Lucida Bright" panose="02040602050505020304" pitchFamily="18" charset="0"/>
            </a:endParaRPr>
          </a:p>
        </p:txBody>
      </p:sp>
      <p:grpSp>
        <p:nvGrpSpPr>
          <p:cNvPr id="10" name="Group 9">
            <a:extLst>
              <a:ext uri="{FF2B5EF4-FFF2-40B4-BE49-F238E27FC236}">
                <a16:creationId xmlns:a16="http://schemas.microsoft.com/office/drawing/2014/main" id="{063A71C1-59BE-30C2-A84C-3267DC686638}"/>
              </a:ext>
            </a:extLst>
          </p:cNvPr>
          <p:cNvGrpSpPr/>
          <p:nvPr/>
        </p:nvGrpSpPr>
        <p:grpSpPr>
          <a:xfrm>
            <a:off x="5643609" y="1340794"/>
            <a:ext cx="5762112" cy="5171617"/>
            <a:chOff x="3833361" y="3354185"/>
            <a:chExt cx="4930857" cy="3540719"/>
          </a:xfrm>
        </p:grpSpPr>
        <mc:AlternateContent xmlns:mc="http://schemas.openxmlformats.org/markup-compatibility/2006">
          <mc:Choice xmlns:am3d="http://schemas.microsoft.com/office/drawing/2017/model3d" Requires="am3d">
            <p:graphicFrame>
              <p:nvGraphicFramePr>
                <p:cNvPr id="9" name="3D Model 8" descr="Modern Square Table For 6">
                  <a:extLst>
                    <a:ext uri="{FF2B5EF4-FFF2-40B4-BE49-F238E27FC236}">
                      <a16:creationId xmlns:a16="http://schemas.microsoft.com/office/drawing/2014/main" id="{9EC36DEF-2161-6083-D64E-78763BF4BF62}"/>
                    </a:ext>
                  </a:extLst>
                </p:cNvPr>
                <p:cNvGraphicFramePr>
                  <a:graphicFrameLocks noChangeAspect="1"/>
                </p:cNvGraphicFramePr>
                <p:nvPr>
                  <p:extLst>
                    <p:ext uri="{D42A27DB-BD31-4B8C-83A1-F6EECF244321}">
                      <p14:modId xmlns:p14="http://schemas.microsoft.com/office/powerpoint/2010/main" val="992579286"/>
                    </p:ext>
                  </p:extLst>
                </p:nvPr>
              </p:nvGraphicFramePr>
              <p:xfrm>
                <a:off x="3833361" y="3354185"/>
                <a:ext cx="4930857" cy="3540719"/>
              </p:xfrm>
              <a:graphic>
                <a:graphicData uri="http://schemas.microsoft.com/office/drawing/2017/model3d">
                  <am3d:model3d r:embed="rId2">
                    <am3d:spPr>
                      <a:xfrm>
                        <a:off x="0" y="0"/>
                        <a:ext cx="5762112" cy="5171617"/>
                      </a:xfrm>
                      <a:prstGeom prst="rect">
                        <a:avLst/>
                      </a:prstGeom>
                    </am3d:spPr>
                    <am3d:camera>
                      <am3d:pos x="0" y="0" z="60581776"/>
                      <am3d:up dx="0" dy="36000000" dz="0"/>
                      <am3d:lookAt x="0" y="0" z="0"/>
                      <am3d:perspective fov="2700000"/>
                    </am3d:camera>
                    <am3d:trans>
                      <am3d:meterPerModelUnit n="10267058" d="1000000"/>
                      <am3d:preTrans dx="0" dy="-6420262" dz="0"/>
                      <am3d:scale>
                        <am3d:sx n="1000000" d="1000000"/>
                        <am3d:sy n="1000000" d="1000000"/>
                        <am3d:sz n="1000000" d="1000000"/>
                      </am3d:scale>
                      <am3d:rot ax="2052755" ay="1794117" az="1123445"/>
                      <am3d:postTrans dx="0" dy="0" dz="0"/>
                    </am3d:trans>
                    <am3d:raster rName="Office3DRenderer" rVer="16.0.8326">
                      <am3d:blip r:embed="rId3"/>
                    </am3d:raster>
                    <am3d:objViewport viewportSz="627641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Modern Square Table For 6">
                  <a:extLst>
                    <a:ext uri="{FF2B5EF4-FFF2-40B4-BE49-F238E27FC236}">
                      <a16:creationId xmlns:a16="http://schemas.microsoft.com/office/drawing/2014/main" id="{9EC36DEF-2161-6083-D64E-78763BF4BF62}"/>
                    </a:ext>
                  </a:extLst>
                </p:cNvPr>
                <p:cNvPicPr>
                  <a:picLocks noGrp="1" noRot="1" noChangeAspect="1" noMove="1" noResize="1" noEditPoints="1" noAdjustHandles="1" noChangeArrowheads="1" noChangeShapeType="1" noCrop="1"/>
                </p:cNvPicPr>
                <p:nvPr/>
              </p:nvPicPr>
              <p:blipFill>
                <a:blip r:embed="rId3"/>
                <a:stretch>
                  <a:fillRect/>
                </a:stretch>
              </p:blipFill>
              <p:spPr>
                <a:xfrm>
                  <a:off x="5643609" y="1340794"/>
                  <a:ext cx="5762112" cy="5171617"/>
                </a:xfrm>
                <a:prstGeom prst="rect">
                  <a:avLst/>
                </a:prstGeom>
              </p:spPr>
            </p:pic>
          </mc:Fallback>
        </mc:AlternateContent>
        <p:pic>
          <p:nvPicPr>
            <p:cNvPr id="4" name="Graphic 3" descr="Burger and drink">
              <a:extLst>
                <a:ext uri="{FF2B5EF4-FFF2-40B4-BE49-F238E27FC236}">
                  <a16:creationId xmlns:a16="http://schemas.microsoft.com/office/drawing/2014/main" id="{1D4D9F0C-6AC2-D376-D742-6FB4F03169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65894" y="4416430"/>
              <a:ext cx="678343" cy="678343"/>
            </a:xfrm>
            <a:prstGeom prst="rect">
              <a:avLst/>
            </a:prstGeom>
          </p:spPr>
        </p:pic>
        <p:pic>
          <p:nvPicPr>
            <p:cNvPr id="6" name="Graphic 5" descr="Coffee">
              <a:extLst>
                <a:ext uri="{FF2B5EF4-FFF2-40B4-BE49-F238E27FC236}">
                  <a16:creationId xmlns:a16="http://schemas.microsoft.com/office/drawing/2014/main" id="{667EE84C-EA02-F46B-0DAC-49B79819552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61791" y="4763972"/>
              <a:ext cx="536625" cy="536625"/>
            </a:xfrm>
            <a:prstGeom prst="rect">
              <a:avLst/>
            </a:prstGeom>
          </p:spPr>
        </p:pic>
      </p:grpSp>
      <p:pic>
        <p:nvPicPr>
          <p:cNvPr id="1028" name="Picture 4" descr="Woman Cooking PNG Transparent Images Free Download | Vector Files | Pngtree">
            <a:extLst>
              <a:ext uri="{FF2B5EF4-FFF2-40B4-BE49-F238E27FC236}">
                <a16:creationId xmlns:a16="http://schemas.microsoft.com/office/drawing/2014/main" id="{C1D64739-6508-D5B9-22E6-96FF44B3BF02}"/>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693050" y="3155706"/>
            <a:ext cx="3429000" cy="3242576"/>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13" descr="Question mark">
            <a:extLst>
              <a:ext uri="{FF2B5EF4-FFF2-40B4-BE49-F238E27FC236}">
                <a16:creationId xmlns:a16="http://schemas.microsoft.com/office/drawing/2014/main" id="{6B127D05-E132-7025-861D-4AF612709FB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407550" y="2306489"/>
            <a:ext cx="2079865" cy="2047594"/>
          </a:xfrm>
          <a:prstGeom prst="rect">
            <a:avLst/>
          </a:prstGeom>
        </p:spPr>
      </p:pic>
    </p:spTree>
    <p:extLst>
      <p:ext uri="{BB962C8B-B14F-4D97-AF65-F5344CB8AC3E}">
        <p14:creationId xmlns:p14="http://schemas.microsoft.com/office/powerpoint/2010/main" val="1257692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312D3-9AB8-2F8C-7BD6-E5BF96B9B0B4}"/>
              </a:ext>
            </a:extLst>
          </p:cNvPr>
          <p:cNvSpPr>
            <a:spLocks noGrp="1"/>
          </p:cNvSpPr>
          <p:nvPr>
            <p:ph type="title"/>
          </p:nvPr>
        </p:nvSpPr>
        <p:spPr>
          <a:xfrm>
            <a:off x="2243353" y="341775"/>
            <a:ext cx="7208762" cy="1437330"/>
          </a:xfrm>
          <a:noFill/>
          <a:extLst>
            <a:ext uri="{909E8E84-426E-40DD-AFC4-6F175D3DCCD1}">
              <a14:hiddenFill xmlns:a14="http://schemas.microsoft.com/office/drawing/2010/main">
                <a:solidFill>
                  <a:srgbClr val="FFFFFF"/>
                </a:solidFill>
              </a14:hiddenFill>
            </a:ext>
          </a:extLst>
        </p:spPr>
        <p:txBody>
          <a:bodyPr anchor="ctr"/>
          <a:lstStyle/>
          <a:p>
            <a:pPr algn="ctr"/>
            <a:r>
              <a:rPr lang="en-IN" sz="6000" b="1" dirty="0">
                <a:solidFill>
                  <a:schemeClr val="accent3">
                    <a:lumMod val="60000"/>
                    <a:lumOff val="40000"/>
                  </a:schemeClr>
                </a:solidFill>
                <a:effectLst>
                  <a:outerShdw blurRad="38100" dist="38100" dir="2700000" algn="tl">
                    <a:srgbClr val="000000">
                      <a:alpha val="43137"/>
                    </a:srgbClr>
                  </a:outerShdw>
                </a:effectLst>
                <a:latin typeface="Lucida Bright" panose="02040602050505020304" pitchFamily="18" charset="0"/>
              </a:rPr>
              <a:t>Meal Preparation</a:t>
            </a:r>
            <a:endParaRPr lang="en-IN" sz="4400" b="1" dirty="0">
              <a:latin typeface="Lucida Bright" panose="02040602050505020304" pitchFamily="18" charset="0"/>
            </a:endParaRPr>
          </a:p>
        </p:txBody>
      </p:sp>
      <p:sp>
        <p:nvSpPr>
          <p:cNvPr id="3" name="Content Placeholder 2">
            <a:extLst>
              <a:ext uri="{FF2B5EF4-FFF2-40B4-BE49-F238E27FC236}">
                <a16:creationId xmlns:a16="http://schemas.microsoft.com/office/drawing/2014/main" id="{17875254-5F4E-059F-121A-0A3E9BCF2B35}"/>
              </a:ext>
            </a:extLst>
          </p:cNvPr>
          <p:cNvSpPr txBox="1">
            <a:spLocks/>
          </p:cNvSpPr>
          <p:nvPr/>
        </p:nvSpPr>
        <p:spPr>
          <a:xfrm>
            <a:off x="1091858" y="1908312"/>
            <a:ext cx="10008284" cy="5715001"/>
          </a:xfrm>
          <a:prstGeom prst="rect">
            <a:avLst/>
          </a:prstGeom>
        </p:spPr>
        <p:txBody>
          <a:bodyP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lnSpc>
                <a:spcPct val="150000"/>
              </a:lnSpc>
              <a:buNone/>
            </a:pPr>
            <a:r>
              <a:rPr lang="en-IN" sz="2800" dirty="0">
                <a:solidFill>
                  <a:schemeClr val="accent5">
                    <a:lumMod val="20000"/>
                    <a:lumOff val="80000"/>
                  </a:schemeClr>
                </a:solidFill>
                <a:latin typeface="Lucida Bright" panose="02040602050505020304" pitchFamily="18" charset="0"/>
              </a:rPr>
              <a:t>There are thousands of Meals across the world. But we find it difficult to select one and prepare on every day basis. In general we use data analytics unknowingly in our everyday meal preparation. We can bifurcate data analytics in meal preparation in six steps. </a:t>
            </a:r>
          </a:p>
          <a:p>
            <a:pPr marL="0" indent="0" algn="ctr">
              <a:lnSpc>
                <a:spcPct val="150000"/>
              </a:lnSpc>
              <a:buNone/>
            </a:pPr>
            <a:r>
              <a:rPr lang="en-IN" sz="2800" dirty="0">
                <a:solidFill>
                  <a:schemeClr val="accent5">
                    <a:lumMod val="20000"/>
                    <a:lumOff val="80000"/>
                  </a:schemeClr>
                </a:solidFill>
                <a:latin typeface="Lucida Bright" panose="02040602050505020304" pitchFamily="18" charset="0"/>
              </a:rPr>
              <a:t>(Plan, Prepare, Process, Analyze, Share, Act)</a:t>
            </a:r>
          </a:p>
          <a:p>
            <a:pPr marL="0" indent="0" algn="ctr">
              <a:lnSpc>
                <a:spcPct val="150000"/>
              </a:lnSpc>
              <a:buNone/>
            </a:pPr>
            <a:endParaRPr lang="en-IN" sz="2800" b="1" dirty="0">
              <a:solidFill>
                <a:schemeClr val="accent5">
                  <a:lumMod val="20000"/>
                  <a:lumOff val="80000"/>
                </a:schemeClr>
              </a:solidFill>
              <a:latin typeface="Lucida Bright" panose="02040602050505020304" pitchFamily="18" charset="0"/>
            </a:endParaRPr>
          </a:p>
        </p:txBody>
      </p:sp>
    </p:spTree>
    <p:extLst>
      <p:ext uri="{BB962C8B-B14F-4D97-AF65-F5344CB8AC3E}">
        <p14:creationId xmlns:p14="http://schemas.microsoft.com/office/powerpoint/2010/main" val="1190148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811A5F9-6FE2-FE12-DC80-65E4B1F2E2AA}"/>
              </a:ext>
            </a:extLst>
          </p:cNvPr>
          <p:cNvSpPr txBox="1">
            <a:spLocks/>
          </p:cNvSpPr>
          <p:nvPr/>
        </p:nvSpPr>
        <p:spPr>
          <a:xfrm>
            <a:off x="-1" y="1"/>
            <a:ext cx="9227128" cy="6858000"/>
          </a:xfrm>
          <a:prstGeom prst="rect">
            <a:avLst/>
          </a:prstGeom>
        </p:spPr>
        <p:txBody>
          <a:bodyPr>
            <a:normAutofit fontScale="85000"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IN" sz="4000" b="1" dirty="0">
                <a:solidFill>
                  <a:schemeClr val="accent1"/>
                </a:solidFill>
                <a:effectLst>
                  <a:outerShdw blurRad="38100" dist="38100" dir="2700000" algn="tl">
                    <a:srgbClr val="000000">
                      <a:alpha val="43137"/>
                    </a:srgbClr>
                  </a:outerShdw>
                </a:effectLst>
                <a:latin typeface="Lucida Bright" panose="02040602050505020304" pitchFamily="18" charset="0"/>
              </a:rPr>
              <a:t>1. Plan:</a:t>
            </a:r>
          </a:p>
          <a:p>
            <a:pPr>
              <a:lnSpc>
                <a:spcPct val="150000"/>
              </a:lnSpc>
            </a:pPr>
            <a:r>
              <a:rPr lang="en-IN" sz="2800" dirty="0">
                <a:solidFill>
                  <a:schemeClr val="accent5">
                    <a:lumMod val="20000"/>
                    <a:lumOff val="80000"/>
                  </a:schemeClr>
                </a:solidFill>
                <a:latin typeface="Lucida Bright" panose="02040602050505020304" pitchFamily="18" charset="0"/>
              </a:rPr>
              <a:t>First step of meal preparation is to plan. </a:t>
            </a:r>
          </a:p>
          <a:p>
            <a:pPr>
              <a:lnSpc>
                <a:spcPct val="150000"/>
              </a:lnSpc>
            </a:pPr>
            <a:r>
              <a:rPr lang="en-IN" sz="2800" dirty="0">
                <a:solidFill>
                  <a:schemeClr val="accent5">
                    <a:lumMod val="20000"/>
                    <a:lumOff val="80000"/>
                  </a:schemeClr>
                </a:solidFill>
                <a:latin typeface="Lucida Bright" panose="02040602050505020304" pitchFamily="18" charset="0"/>
              </a:rPr>
              <a:t>To plan the meal we generally think about the following questions to get data for planning.</a:t>
            </a:r>
          </a:p>
          <a:p>
            <a:pPr lvl="1">
              <a:lnSpc>
                <a:spcPct val="150000"/>
              </a:lnSpc>
              <a:buFont typeface="Wingdings" panose="05000000000000000000" pitchFamily="2" charset="2"/>
              <a:buChar char="§"/>
            </a:pPr>
            <a:r>
              <a:rPr lang="en-IN" sz="2600" dirty="0">
                <a:solidFill>
                  <a:schemeClr val="accent5">
                    <a:lumMod val="20000"/>
                    <a:lumOff val="80000"/>
                  </a:schemeClr>
                </a:solidFill>
                <a:latin typeface="Lucida Bright" panose="02040602050505020304" pitchFamily="18" charset="0"/>
              </a:rPr>
              <a:t>Is it for lunch, dinner or breakfast ?</a:t>
            </a:r>
          </a:p>
          <a:p>
            <a:pPr lvl="1">
              <a:lnSpc>
                <a:spcPct val="150000"/>
              </a:lnSpc>
              <a:buFont typeface="Wingdings" panose="05000000000000000000" pitchFamily="2" charset="2"/>
              <a:buChar char="§"/>
            </a:pPr>
            <a:r>
              <a:rPr lang="en-IN" sz="2400" dirty="0">
                <a:solidFill>
                  <a:schemeClr val="accent5">
                    <a:lumMod val="20000"/>
                    <a:lumOff val="80000"/>
                  </a:schemeClr>
                </a:solidFill>
                <a:latin typeface="Lucida Bright" panose="02040602050505020304" pitchFamily="18" charset="0"/>
              </a:rPr>
              <a:t>What is the budget for this meal ?</a:t>
            </a:r>
          </a:p>
          <a:p>
            <a:pPr lvl="1">
              <a:lnSpc>
                <a:spcPct val="150000"/>
              </a:lnSpc>
              <a:buFont typeface="Wingdings" panose="05000000000000000000" pitchFamily="2" charset="2"/>
              <a:buChar char="§"/>
            </a:pPr>
            <a:r>
              <a:rPr lang="en-IN" sz="2600" dirty="0">
                <a:solidFill>
                  <a:schemeClr val="accent5">
                    <a:lumMod val="20000"/>
                    <a:lumOff val="80000"/>
                  </a:schemeClr>
                </a:solidFill>
                <a:latin typeface="Lucida Bright" panose="02040602050505020304" pitchFamily="18" charset="0"/>
              </a:rPr>
              <a:t>Based on the preferences of family members which kind of cuisines I need to prepare? ( Indian, Chinese, Italian, etc.)</a:t>
            </a:r>
          </a:p>
          <a:p>
            <a:pPr lvl="1">
              <a:lnSpc>
                <a:spcPct val="150000"/>
              </a:lnSpc>
              <a:buFont typeface="Wingdings" panose="05000000000000000000" pitchFamily="2" charset="2"/>
              <a:buChar char="§"/>
            </a:pPr>
            <a:r>
              <a:rPr lang="en-IN" sz="2400" dirty="0">
                <a:solidFill>
                  <a:schemeClr val="accent5">
                    <a:lumMod val="20000"/>
                    <a:lumOff val="80000"/>
                  </a:schemeClr>
                </a:solidFill>
                <a:latin typeface="Lucida Bright" panose="02040602050505020304" pitchFamily="18" charset="0"/>
              </a:rPr>
              <a:t>Is there any restriction on meal due to health issue?? (diet, BP issue, diabetes etc)</a:t>
            </a:r>
            <a:endParaRPr lang="en-IN" sz="2600" dirty="0">
              <a:solidFill>
                <a:schemeClr val="accent5">
                  <a:lumMod val="20000"/>
                  <a:lumOff val="80000"/>
                </a:schemeClr>
              </a:solidFill>
              <a:latin typeface="Lucida Bright" panose="02040602050505020304" pitchFamily="18" charset="0"/>
            </a:endParaRPr>
          </a:p>
          <a:p>
            <a:pPr>
              <a:lnSpc>
                <a:spcPct val="150000"/>
              </a:lnSpc>
            </a:pPr>
            <a:r>
              <a:rPr lang="en-IN" sz="2800" dirty="0">
                <a:solidFill>
                  <a:schemeClr val="accent5">
                    <a:lumMod val="20000"/>
                    <a:lumOff val="80000"/>
                  </a:schemeClr>
                </a:solidFill>
                <a:latin typeface="Lucida Bright" panose="02040602050505020304" pitchFamily="18" charset="0"/>
              </a:rPr>
              <a:t>Based on the answers of the above questions. We decide a meal options from large amount of options.</a:t>
            </a:r>
            <a:endParaRPr lang="en-IN" sz="2800" b="1" dirty="0">
              <a:solidFill>
                <a:schemeClr val="accent5">
                  <a:lumMod val="20000"/>
                  <a:lumOff val="80000"/>
                </a:schemeClr>
              </a:solidFill>
              <a:latin typeface="Lucida Bright" panose="02040602050505020304" pitchFamily="18" charset="0"/>
            </a:endParaRPr>
          </a:p>
        </p:txBody>
      </p:sp>
      <p:pic>
        <p:nvPicPr>
          <p:cNvPr id="2050" name="Picture 2" descr="A Young Woman With A Troubled Face Thinking While Cooking Stock  Illustration - Download Image Now - iStock">
            <a:extLst>
              <a:ext uri="{FF2B5EF4-FFF2-40B4-BE49-F238E27FC236}">
                <a16:creationId xmlns:a16="http://schemas.microsoft.com/office/drawing/2014/main" id="{B3632376-47FE-5A52-1375-6BBC067165E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3711" b="95410" l="4374" r="98169">
                        <a14:foregroundMark x1="44557" y1="42871" x2="41811" y2="44824"/>
                        <a14:foregroundMark x1="39268" y1="39258" x2="37945" y2="39551"/>
                        <a14:foregroundMark x1="33978" y1="31738" x2="26857" y2="34082"/>
                        <a14:foregroundMark x1="26857" y1="34082" x2="34690" y2="35938"/>
                        <a14:foregroundMark x1="34690" y1="35938" x2="32960" y2="32227"/>
                        <a14:foregroundMark x1="27162" y1="35156" x2="21160" y2="39160"/>
                        <a14:foregroundMark x1="21160" y1="39160" x2="4781" y2="33398"/>
                        <a14:foregroundMark x1="4781" y1="33398" x2="4883" y2="26074"/>
                        <a14:foregroundMark x1="4883" y1="26074" x2="916" y2="15039"/>
                        <a14:foregroundMark x1="916" y1="15039" x2="4578" y2="8496"/>
                        <a14:foregroundMark x1="4578" y1="8496" x2="13123" y2="10645"/>
                        <a14:foregroundMark x1="13123" y1="10645" x2="20041" y2="2441"/>
                        <a14:foregroundMark x1="20041" y1="2441" x2="28891" y2="1660"/>
                        <a14:foregroundMark x1="28891" y1="1660" x2="35198" y2="6348"/>
                        <a14:foregroundMark x1="35198" y1="6348" x2="42930" y2="879"/>
                        <a14:foregroundMark x1="42930" y1="879" x2="51780" y2="3711"/>
                        <a14:foregroundMark x1="51780" y1="3711" x2="65514" y2="13379"/>
                        <a14:foregroundMark x1="65514" y1="13379" x2="66734" y2="21875"/>
                        <a14:foregroundMark x1="66734" y1="21875" x2="59512" y2="28027"/>
                        <a14:foregroundMark x1="59512" y1="28027" x2="51577" y2="27441"/>
                        <a14:foregroundMark x1="51577" y1="27441" x2="46592" y2="33203"/>
                        <a14:foregroundMark x1="46592" y1="33203" x2="39268" y2="33203"/>
                        <a14:foregroundMark x1="39268" y1="33203" x2="38250" y2="33496"/>
                        <a14:foregroundMark x1="29400" y1="34473" x2="21261" y2="36523"/>
                        <a14:foregroundMark x1="21261" y1="36523" x2="13937" y2="33496"/>
                        <a14:foregroundMark x1="13937" y1="33496" x2="14954" y2="33203"/>
                        <a14:foregroundMark x1="17294" y1="34473" x2="7630" y2="34570"/>
                        <a14:foregroundMark x1="7630" y1="34570" x2="4476" y2="27930"/>
                        <a14:foregroundMark x1="4476" y1="27930" x2="5392" y2="24512"/>
                        <a14:foregroundMark x1="40285" y1="40039" x2="38250" y2="40723"/>
                        <a14:foregroundMark x1="38454" y1="49414" x2="43032" y2="55469"/>
                        <a14:foregroundMark x1="43032" y1="55469" x2="38759" y2="48730"/>
                        <a14:foregroundMark x1="44252" y1="56445" x2="47813" y2="60840"/>
                        <a14:foregroundMark x1="51373" y1="65918" x2="50153" y2="75391"/>
                        <a14:foregroundMark x1="50153" y1="75391" x2="48118" y2="67578"/>
                        <a14:foregroundMark x1="48118" y1="67578" x2="48321" y2="65234"/>
                        <a14:foregroundMark x1="62462" y1="64453" x2="63683" y2="65430"/>
                        <a14:foregroundMark x1="65005" y1="70313" x2="77009" y2="72266"/>
                        <a14:foregroundMark x1="77009" y1="72266" x2="67345" y2="70703"/>
                        <a14:foregroundMark x1="67345" y1="70703" x2="66531" y2="70801"/>
                        <a14:foregroundMark x1="65717" y1="85547" x2="72533" y2="88184"/>
                        <a14:foregroundMark x1="72533" y1="88184" x2="81689" y2="86621"/>
                        <a14:foregroundMark x1="81689" y1="86621" x2="83418" y2="79492"/>
                        <a14:foregroundMark x1="83418" y1="79492" x2="83927" y2="79004"/>
                        <a14:foregroundMark x1="92777" y1="88965" x2="98169" y2="95410"/>
                        <a14:foregroundMark x1="98169" y1="95410" x2="16785" y2="95313"/>
                        <a14:backgroundMark x1="18820" y1="51855" x2="18820" y2="51855"/>
                      </a14:backgroundRemoval>
                    </a14:imgEffect>
                  </a14:imgLayer>
                </a14:imgProps>
              </a:ext>
              <a:ext uri="{28A0092B-C50C-407E-A947-70E740481C1C}">
                <a14:useLocalDpi xmlns:a14="http://schemas.microsoft.com/office/drawing/2010/main" val="0"/>
              </a:ext>
            </a:extLst>
          </a:blip>
          <a:srcRect/>
          <a:stretch>
            <a:fillRect/>
          </a:stretch>
        </p:blipFill>
        <p:spPr bwMode="auto">
          <a:xfrm>
            <a:off x="8731399" y="1348476"/>
            <a:ext cx="3460601" cy="385710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lan - Free food and restaurant icons">
            <a:extLst>
              <a:ext uri="{FF2B5EF4-FFF2-40B4-BE49-F238E27FC236}">
                <a16:creationId xmlns:a16="http://schemas.microsoft.com/office/drawing/2014/main" id="{0373654B-BFB5-78A1-E374-7EE1543E89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60320" y="1552376"/>
            <a:ext cx="952292" cy="9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953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811A5F9-6FE2-FE12-DC80-65E4B1F2E2AA}"/>
              </a:ext>
            </a:extLst>
          </p:cNvPr>
          <p:cNvSpPr txBox="1">
            <a:spLocks/>
          </p:cNvSpPr>
          <p:nvPr/>
        </p:nvSpPr>
        <p:spPr>
          <a:xfrm>
            <a:off x="-2" y="1"/>
            <a:ext cx="12089298" cy="6858000"/>
          </a:xfrm>
          <a:prstGeom prst="rect">
            <a:avLst/>
          </a:prstGeom>
        </p:spPr>
        <p:txBody>
          <a:bodyPr>
            <a:normAutofit fontScale="3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IN" sz="10500" b="1" dirty="0">
                <a:solidFill>
                  <a:schemeClr val="accent1"/>
                </a:solidFill>
                <a:effectLst>
                  <a:outerShdw blurRad="38100" dist="38100" dir="2700000" algn="tl">
                    <a:srgbClr val="000000">
                      <a:alpha val="43137"/>
                    </a:srgbClr>
                  </a:outerShdw>
                </a:effectLst>
                <a:latin typeface="Lucida Bright" panose="02040602050505020304" pitchFamily="18" charset="0"/>
              </a:rPr>
              <a:t>2. Prepare:</a:t>
            </a:r>
          </a:p>
          <a:p>
            <a:pPr>
              <a:lnSpc>
                <a:spcPct val="170000"/>
              </a:lnSpc>
            </a:pPr>
            <a:r>
              <a:rPr lang="en-IN" sz="6200" dirty="0">
                <a:solidFill>
                  <a:schemeClr val="accent5">
                    <a:lumMod val="20000"/>
                    <a:lumOff val="80000"/>
                  </a:schemeClr>
                </a:solidFill>
                <a:effectLst>
                  <a:outerShdw blurRad="38100" dist="38100" dir="2700000" algn="tl">
                    <a:srgbClr val="000000">
                      <a:alpha val="43137"/>
                    </a:srgbClr>
                  </a:outerShdw>
                </a:effectLst>
                <a:latin typeface="Lucida Bright" panose="02040602050505020304" pitchFamily="18" charset="0"/>
              </a:rPr>
              <a:t>After deciding meal plan, next step is to prepare the necessary items for meal.</a:t>
            </a:r>
          </a:p>
          <a:p>
            <a:pPr>
              <a:lnSpc>
                <a:spcPct val="170000"/>
              </a:lnSpc>
            </a:pPr>
            <a:r>
              <a:rPr lang="en-IN" sz="6200" dirty="0">
                <a:solidFill>
                  <a:schemeClr val="accent5">
                    <a:lumMod val="20000"/>
                    <a:lumOff val="80000"/>
                  </a:schemeClr>
                </a:solidFill>
                <a:effectLst>
                  <a:outerShdw blurRad="38100" dist="38100" dir="2700000" algn="tl">
                    <a:srgbClr val="000000">
                      <a:alpha val="43137"/>
                    </a:srgbClr>
                  </a:outerShdw>
                </a:effectLst>
                <a:latin typeface="Lucida Bright" panose="02040602050505020304" pitchFamily="18" charset="0"/>
              </a:rPr>
              <a:t>For that first we need to check the recipe and make a list of ingredients, appliance. Based on the list we need to check following questions.   </a:t>
            </a:r>
          </a:p>
          <a:p>
            <a:pPr lvl="1">
              <a:lnSpc>
                <a:spcPct val="170000"/>
              </a:lnSpc>
              <a:buFont typeface="Wingdings" panose="05000000000000000000" pitchFamily="2" charset="2"/>
              <a:buChar char="§"/>
            </a:pPr>
            <a:r>
              <a:rPr lang="en-IN" sz="6200" dirty="0">
                <a:solidFill>
                  <a:schemeClr val="accent5">
                    <a:lumMod val="20000"/>
                    <a:lumOff val="80000"/>
                  </a:schemeClr>
                </a:solidFill>
                <a:latin typeface="Lucida Bright" panose="02040602050505020304" pitchFamily="18" charset="0"/>
              </a:rPr>
              <a:t>Do I have everything from the list in kitchen for preparation of meal </a:t>
            </a:r>
          </a:p>
          <a:p>
            <a:pPr lvl="2">
              <a:lnSpc>
                <a:spcPct val="170000"/>
              </a:lnSpc>
              <a:buFont typeface="Wingdings" panose="05000000000000000000" pitchFamily="2" charset="2"/>
              <a:buChar char="§"/>
            </a:pPr>
            <a:r>
              <a:rPr lang="en-IN" sz="6200" dirty="0">
                <a:solidFill>
                  <a:schemeClr val="accent5">
                    <a:lumMod val="20000"/>
                    <a:lumOff val="80000"/>
                  </a:schemeClr>
                </a:solidFill>
                <a:latin typeface="Lucida Bright" panose="02040602050505020304" pitchFamily="18" charset="0"/>
              </a:rPr>
              <a:t>Check pantry (flours, sauces, Spices, vegetables etc.)</a:t>
            </a:r>
          </a:p>
          <a:p>
            <a:pPr lvl="2">
              <a:lnSpc>
                <a:spcPct val="170000"/>
              </a:lnSpc>
              <a:buFont typeface="Wingdings" panose="05000000000000000000" pitchFamily="2" charset="2"/>
              <a:buChar char="§"/>
            </a:pPr>
            <a:r>
              <a:rPr lang="en-IN" sz="6200" dirty="0">
                <a:solidFill>
                  <a:schemeClr val="accent5">
                    <a:lumMod val="20000"/>
                    <a:lumOff val="80000"/>
                  </a:schemeClr>
                </a:solidFill>
                <a:latin typeface="Lucida Bright" panose="02040602050505020304" pitchFamily="18" charset="0"/>
              </a:rPr>
              <a:t>Check </a:t>
            </a:r>
            <a:r>
              <a:rPr lang="en-IN" sz="6200" dirty="0">
                <a:solidFill>
                  <a:schemeClr val="accent5">
                    <a:lumMod val="20000"/>
                    <a:lumOff val="80000"/>
                  </a:schemeClr>
                </a:solidFill>
                <a:effectLst>
                  <a:outerShdw blurRad="38100" dist="38100" dir="2700000" algn="tl">
                    <a:srgbClr val="000000">
                      <a:alpha val="43137"/>
                    </a:srgbClr>
                  </a:outerShdw>
                </a:effectLst>
                <a:latin typeface="Lucida Bright" panose="02040602050505020304" pitchFamily="18" charset="0"/>
              </a:rPr>
              <a:t>appliance</a:t>
            </a:r>
            <a:r>
              <a:rPr lang="en-IN" sz="6200" dirty="0">
                <a:solidFill>
                  <a:schemeClr val="accent5">
                    <a:lumMod val="20000"/>
                    <a:lumOff val="80000"/>
                  </a:schemeClr>
                </a:solidFill>
                <a:latin typeface="Lucida Bright" panose="02040602050505020304" pitchFamily="18" charset="0"/>
              </a:rPr>
              <a:t> ( Oven, Sandwich maker, toaster, blender, mixer)</a:t>
            </a:r>
          </a:p>
          <a:p>
            <a:pPr lvl="1">
              <a:lnSpc>
                <a:spcPct val="170000"/>
              </a:lnSpc>
              <a:buFont typeface="Wingdings" panose="05000000000000000000" pitchFamily="2" charset="2"/>
              <a:buChar char="§"/>
            </a:pPr>
            <a:r>
              <a:rPr lang="en-IN" sz="6200" dirty="0">
                <a:solidFill>
                  <a:schemeClr val="accent5">
                    <a:lumMod val="20000"/>
                    <a:lumOff val="80000"/>
                  </a:schemeClr>
                </a:solidFill>
                <a:latin typeface="Lucida Bright" panose="02040602050505020304" pitchFamily="18" charset="0"/>
              </a:rPr>
              <a:t>If anything is missing than will I get that from market?</a:t>
            </a:r>
          </a:p>
          <a:p>
            <a:pPr lvl="2">
              <a:lnSpc>
                <a:spcPct val="170000"/>
              </a:lnSpc>
              <a:buFont typeface="Wingdings" panose="05000000000000000000" pitchFamily="2" charset="2"/>
              <a:buChar char="§"/>
            </a:pPr>
            <a:r>
              <a:rPr lang="en-IN" sz="6200" dirty="0">
                <a:solidFill>
                  <a:schemeClr val="accent5">
                    <a:lumMod val="20000"/>
                    <a:lumOff val="80000"/>
                  </a:schemeClr>
                </a:solidFill>
                <a:latin typeface="Lucida Bright" panose="02040602050505020304" pitchFamily="18" charset="0"/>
              </a:rPr>
              <a:t>Where can I find these ingredients or appliance ? </a:t>
            </a:r>
          </a:p>
          <a:p>
            <a:pPr lvl="2">
              <a:lnSpc>
                <a:spcPct val="170000"/>
              </a:lnSpc>
              <a:buFont typeface="Wingdings" panose="05000000000000000000" pitchFamily="2" charset="2"/>
              <a:buChar char="§"/>
            </a:pPr>
            <a:r>
              <a:rPr lang="en-IN" sz="6200" dirty="0">
                <a:solidFill>
                  <a:schemeClr val="accent5">
                    <a:lumMod val="20000"/>
                    <a:lumOff val="80000"/>
                  </a:schemeClr>
                </a:solidFill>
                <a:latin typeface="Lucida Bright" panose="02040602050505020304" pitchFamily="18" charset="0"/>
              </a:rPr>
              <a:t>What is the budget to purchase the necessary items ? Can I afford it ?</a:t>
            </a:r>
          </a:p>
          <a:p>
            <a:pPr marL="342900" lvl="1" indent="-342900">
              <a:lnSpc>
                <a:spcPct val="170000"/>
              </a:lnSpc>
            </a:pPr>
            <a:r>
              <a:rPr lang="en-IN" sz="6200" dirty="0">
                <a:solidFill>
                  <a:schemeClr val="accent5">
                    <a:lumMod val="20000"/>
                    <a:lumOff val="80000"/>
                  </a:schemeClr>
                </a:solidFill>
                <a:effectLst>
                  <a:outerShdw blurRad="38100" dist="38100" dir="2700000" algn="tl">
                    <a:srgbClr val="000000">
                      <a:alpha val="43137"/>
                    </a:srgbClr>
                  </a:outerShdw>
                </a:effectLst>
                <a:latin typeface="Lucida Bright" panose="02040602050505020304" pitchFamily="18" charset="0"/>
              </a:rPr>
              <a:t>If any of the item listed is not possible to get before meal preparation then revise the plan as per previous step.</a:t>
            </a:r>
          </a:p>
        </p:txBody>
      </p:sp>
      <p:pic>
        <p:nvPicPr>
          <p:cNvPr id="2052" name="Picture 4" descr="Checklist - Free interface icons">
            <a:extLst>
              <a:ext uri="{FF2B5EF4-FFF2-40B4-BE49-F238E27FC236}">
                <a16:creationId xmlns:a16="http://schemas.microsoft.com/office/drawing/2014/main" id="{CFCEABB2-224B-65B8-D3F4-4E77E7FD1C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0131" y="2327562"/>
            <a:ext cx="2729165" cy="2729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707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811A5F9-6FE2-FE12-DC80-65E4B1F2E2AA}"/>
              </a:ext>
            </a:extLst>
          </p:cNvPr>
          <p:cNvSpPr txBox="1">
            <a:spLocks/>
          </p:cNvSpPr>
          <p:nvPr/>
        </p:nvSpPr>
        <p:spPr>
          <a:xfrm>
            <a:off x="0" y="1"/>
            <a:ext cx="9027622" cy="6858000"/>
          </a:xfrm>
          <a:prstGeom prst="rect">
            <a:avLst/>
          </a:prstGeom>
        </p:spPr>
        <p:txBody>
          <a:bodyP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endParaRPr lang="en-IN" sz="2800" b="1" dirty="0">
              <a:solidFill>
                <a:schemeClr val="accent5">
                  <a:lumMod val="20000"/>
                  <a:lumOff val="80000"/>
                </a:schemeClr>
              </a:solidFill>
              <a:effectLst>
                <a:outerShdw blurRad="38100" dist="38100" dir="2700000" algn="tl">
                  <a:srgbClr val="000000">
                    <a:alpha val="43137"/>
                  </a:srgbClr>
                </a:outerShdw>
              </a:effectLst>
              <a:latin typeface="Lucida Bright" panose="02040602050505020304" pitchFamily="18" charset="0"/>
            </a:endParaRPr>
          </a:p>
        </p:txBody>
      </p:sp>
      <p:sp>
        <p:nvSpPr>
          <p:cNvPr id="5" name="Content Placeholder 2">
            <a:extLst>
              <a:ext uri="{FF2B5EF4-FFF2-40B4-BE49-F238E27FC236}">
                <a16:creationId xmlns:a16="http://schemas.microsoft.com/office/drawing/2014/main" id="{A138A02C-3634-8EF6-66D4-0FD9D4F267F9}"/>
              </a:ext>
            </a:extLst>
          </p:cNvPr>
          <p:cNvSpPr txBox="1">
            <a:spLocks/>
          </p:cNvSpPr>
          <p:nvPr/>
        </p:nvSpPr>
        <p:spPr>
          <a:xfrm>
            <a:off x="0" y="0"/>
            <a:ext cx="9609513" cy="6858000"/>
          </a:xfrm>
          <a:prstGeom prst="rect">
            <a:avLst/>
          </a:prstGeom>
        </p:spPr>
        <p:txBody>
          <a:bodyPr>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IN" sz="4000" b="1" dirty="0">
                <a:solidFill>
                  <a:schemeClr val="accent1"/>
                </a:solidFill>
                <a:effectLst>
                  <a:outerShdw blurRad="38100" dist="38100" dir="2700000" algn="tl">
                    <a:srgbClr val="000000">
                      <a:alpha val="43137"/>
                    </a:srgbClr>
                  </a:outerShdw>
                </a:effectLst>
                <a:latin typeface="Lucida Bright" panose="02040602050505020304" pitchFamily="18" charset="0"/>
              </a:rPr>
              <a:t>3. Process</a:t>
            </a:r>
          </a:p>
          <a:p>
            <a:pPr>
              <a:lnSpc>
                <a:spcPct val="150000"/>
              </a:lnSpc>
            </a:pPr>
            <a:r>
              <a:rPr lang="en-IN" sz="2800" dirty="0">
                <a:solidFill>
                  <a:schemeClr val="accent5">
                    <a:lumMod val="20000"/>
                    <a:lumOff val="80000"/>
                  </a:schemeClr>
                </a:solidFill>
                <a:latin typeface="Lucida Bright" panose="02040602050505020304" pitchFamily="18" charset="0"/>
              </a:rPr>
              <a:t>Third step is the process. By following steps below, meal can be processed : </a:t>
            </a:r>
          </a:p>
          <a:p>
            <a:pPr lvl="1">
              <a:lnSpc>
                <a:spcPct val="150000"/>
              </a:lnSpc>
              <a:buFont typeface="Wingdings" panose="05000000000000000000" pitchFamily="2" charset="2"/>
              <a:buChar char="§"/>
            </a:pPr>
            <a:r>
              <a:rPr lang="en-IN" sz="2800" dirty="0">
                <a:solidFill>
                  <a:schemeClr val="accent5">
                    <a:lumMod val="20000"/>
                    <a:lumOff val="80000"/>
                  </a:schemeClr>
                </a:solidFill>
                <a:latin typeface="Lucida Bright" panose="02040602050505020304" pitchFamily="18" charset="0"/>
              </a:rPr>
              <a:t>Time required to prepare the food </a:t>
            </a:r>
          </a:p>
          <a:p>
            <a:pPr lvl="1">
              <a:lnSpc>
                <a:spcPct val="150000"/>
              </a:lnSpc>
              <a:buFont typeface="Wingdings" panose="05000000000000000000" pitchFamily="2" charset="2"/>
              <a:buChar char="§"/>
            </a:pPr>
            <a:r>
              <a:rPr lang="en-IN" sz="2800" dirty="0">
                <a:solidFill>
                  <a:schemeClr val="accent5">
                    <a:lumMod val="20000"/>
                    <a:lumOff val="80000"/>
                  </a:schemeClr>
                </a:solidFill>
                <a:latin typeface="Lucida Bright" panose="02040602050505020304" pitchFamily="18" charset="0"/>
              </a:rPr>
              <a:t>To cook the meal we referred two or more recipes from book or online. We adjust recipes based on previous experience, preferred taste of family members (like, sweetness, saltness and spiciness)</a:t>
            </a:r>
          </a:p>
          <a:p>
            <a:pPr lvl="1">
              <a:lnSpc>
                <a:spcPct val="150000"/>
              </a:lnSpc>
              <a:buFont typeface="Wingdings" panose="05000000000000000000" pitchFamily="2" charset="2"/>
              <a:buChar char="§"/>
            </a:pPr>
            <a:r>
              <a:rPr lang="en-IN" sz="2800" dirty="0">
                <a:solidFill>
                  <a:schemeClr val="accent5">
                    <a:lumMod val="20000"/>
                    <a:lumOff val="80000"/>
                  </a:schemeClr>
                </a:solidFill>
                <a:latin typeface="Lucida Bright" panose="02040602050505020304" pitchFamily="18" charset="0"/>
              </a:rPr>
              <a:t>Are there any specific techniques &amp; skills required for cooking? (like, fry, steam, boil, bake etc.)</a:t>
            </a:r>
          </a:p>
          <a:p>
            <a:pPr lvl="1">
              <a:lnSpc>
                <a:spcPct val="150000"/>
              </a:lnSpc>
              <a:buFont typeface="Wingdings" panose="05000000000000000000" pitchFamily="2" charset="2"/>
              <a:buChar char="§"/>
            </a:pPr>
            <a:r>
              <a:rPr lang="en-IN" sz="2800" dirty="0">
                <a:solidFill>
                  <a:schemeClr val="accent5">
                    <a:lumMod val="20000"/>
                    <a:lumOff val="80000"/>
                  </a:schemeClr>
                </a:solidFill>
                <a:latin typeface="Lucida Bright" panose="02040602050505020304" pitchFamily="18" charset="0"/>
              </a:rPr>
              <a:t>Follow the preparation step order using cooking skills and standard recipe technique. </a:t>
            </a:r>
          </a:p>
          <a:p>
            <a:pPr>
              <a:lnSpc>
                <a:spcPct val="150000"/>
              </a:lnSpc>
            </a:pPr>
            <a:r>
              <a:rPr lang="en-IN" sz="2800" dirty="0">
                <a:solidFill>
                  <a:schemeClr val="accent5">
                    <a:lumMod val="20000"/>
                    <a:lumOff val="80000"/>
                  </a:schemeClr>
                </a:solidFill>
                <a:latin typeface="Lucida Bright" panose="02040602050505020304" pitchFamily="18" charset="0"/>
              </a:rPr>
              <a:t>If you do not have required specific cooking skills, change the plan for meal preparation and follow step 1. </a:t>
            </a:r>
          </a:p>
        </p:txBody>
      </p:sp>
      <p:pic>
        <p:nvPicPr>
          <p:cNvPr id="8" name="Graphic 7" descr="Stopwatch">
            <a:extLst>
              <a:ext uri="{FF2B5EF4-FFF2-40B4-BE49-F238E27FC236}">
                <a16:creationId xmlns:a16="http://schemas.microsoft.com/office/drawing/2014/main" id="{9B97E258-52AF-847E-F808-22262168E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87297" y="1257992"/>
            <a:ext cx="1834342" cy="1834342"/>
          </a:xfrm>
          <a:prstGeom prst="rect">
            <a:avLst/>
          </a:prstGeom>
        </p:spPr>
      </p:pic>
      <p:pic>
        <p:nvPicPr>
          <p:cNvPr id="4100" name="Picture 4" descr="Cute cartoon woman cooking healthy food on the kitchen by Tatiana Bauskova  on Dribbble">
            <a:extLst>
              <a:ext uri="{FF2B5EF4-FFF2-40B4-BE49-F238E27FC236}">
                <a16:creationId xmlns:a16="http://schemas.microsoft.com/office/drawing/2014/main" id="{7F9336DD-1D8D-D2AF-69F4-C148A0662834}"/>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8750" b="99917" l="10000" r="91875">
                        <a14:foregroundMark x1="42131" y1="13536" x2="46063" y2="12583"/>
                        <a14:foregroundMark x1="49875" y1="15750" x2="53000" y2="25000"/>
                        <a14:foregroundMark x1="53000" y1="25000" x2="56813" y2="29083"/>
                        <a14:foregroundMark x1="65000" y1="14583" x2="65000" y2="14583"/>
                        <a14:foregroundMark x1="65000" y1="13583" x2="71000" y2="23583"/>
                        <a14:foregroundMark x1="71000" y1="23583" x2="66813" y2="28583"/>
                        <a14:foregroundMark x1="73219" y1="16460" x2="71813" y2="17000"/>
                        <a14:foregroundMark x1="76429" y1="15228" x2="75485" y2="15590"/>
                        <a14:foregroundMark x1="71813" y1="17000" x2="74875" y2="24083"/>
                        <a14:foregroundMark x1="74875" y1="24083" x2="69250" y2="29250"/>
                        <a14:foregroundMark x1="69250" y1="29250" x2="66625" y2="30333"/>
                        <a14:foregroundMark x1="64419" y1="9157" x2="69813" y2="15333"/>
                        <a14:foregroundMark x1="69813" y1="15333" x2="71625" y2="22917"/>
                        <a14:foregroundMark x1="71625" y1="22917" x2="71500" y2="24250"/>
                        <a14:foregroundMark x1="63688" y1="24000" x2="60625" y2="15500"/>
                        <a14:foregroundMark x1="60625" y1="15500" x2="55000" y2="25000"/>
                        <a14:foregroundMark x1="48259" y1="12658" x2="57188" y2="11417"/>
                        <a14:foregroundMark x1="47000" y1="12833" x2="48002" y2="12694"/>
                        <a14:foregroundMark x1="57188" y1="11417" x2="64625" y2="16750"/>
                        <a14:foregroundMark x1="66625" y1="12833" x2="48657" y2="11460"/>
                        <a14:foregroundMark x1="44818" y1="12574" x2="40646" y2="14947"/>
                        <a14:foregroundMark x1="19085" y1="35106" x2="18710" y2="38005"/>
                        <a14:foregroundMark x1="19617" y1="31000" x2="19185" y2="34336"/>
                        <a14:foregroundMark x1="19689" y1="30442" x2="19617" y2="31000"/>
                        <a14:foregroundMark x1="39688" y1="84083" x2="19750" y2="86083"/>
                        <a14:foregroundMark x1="19750" y1="86083" x2="27375" y2="84333"/>
                        <a14:foregroundMark x1="27375" y1="84333" x2="34250" y2="86333"/>
                        <a14:foregroundMark x1="34063" y1="78083" x2="19250" y2="82667"/>
                        <a14:foregroundMark x1="19250" y1="82667" x2="13500" y2="88417"/>
                        <a14:foregroundMark x1="13500" y1="88417" x2="13125" y2="90167"/>
                        <a14:foregroundMark x1="16063" y1="89000" x2="25000" y2="91583"/>
                        <a14:foregroundMark x1="25000" y1="91583" x2="31688" y2="96500"/>
                        <a14:foregroundMark x1="31688" y1="96500" x2="45125" y2="99917"/>
                        <a14:foregroundMark x1="45000" y1="98667" x2="85813" y2="92667"/>
                        <a14:foregroundMark x1="85813" y1="92667" x2="88250" y2="90167"/>
                        <a14:foregroundMark x1="90625" y1="86333" x2="91875" y2="99167"/>
                        <a14:backgroundMark x1="19688" y1="41917" x2="18813" y2="58667"/>
                        <a14:backgroundMark x1="19313" y1="40250" x2="19000" y2="43917"/>
                        <a14:backgroundMark x1="18063" y1="45083" x2="18000" y2="60000"/>
                        <a14:backgroundMark x1="18000" y1="60000" x2="18063" y2="43667"/>
                        <a14:backgroundMark x1="17500" y1="44583" x2="16250" y2="54250"/>
                        <a14:backgroundMark x1="16250" y1="54250" x2="17438" y2="44583"/>
                        <a14:backgroundMark x1="17438" y1="44583" x2="18250" y2="43917"/>
                        <a14:backgroundMark x1="17500" y1="53333" x2="16813" y2="58167"/>
                        <a14:backgroundMark x1="19688" y1="39500" x2="16438" y2="39500"/>
                        <a14:backgroundMark x1="19313" y1="33917" x2="26438" y2="22083"/>
                        <a14:backgroundMark x1="26438" y1="22083" x2="26625" y2="22083"/>
                        <a14:backgroundMark x1="25000" y1="23500" x2="20188" y2="30917"/>
                        <a14:backgroundMark x1="20188" y1="30917" x2="23063" y2="23500"/>
                        <a14:backgroundMark x1="23063" y1="23500" x2="21313" y2="29583"/>
                        <a14:backgroundMark x1="21313" y1="24750" x2="17563" y2="30667"/>
                        <a14:backgroundMark x1="17563" y1="30667" x2="21500" y2="24583"/>
                        <a14:backgroundMark x1="21500" y1="24583" x2="21500" y2="24500"/>
                        <a14:backgroundMark x1="20250" y1="31000" x2="20250" y2="31000"/>
                        <a14:backgroundMark x1="25500" y1="25250" x2="31063" y2="21833"/>
                        <a14:backgroundMark x1="31063" y1="21833" x2="25688" y2="23333"/>
                        <a14:backgroundMark x1="25688" y1="23333" x2="32188" y2="19250"/>
                        <a14:backgroundMark x1="32188" y1="19250" x2="34813" y2="19167"/>
                        <a14:backgroundMark x1="36250" y1="21333" x2="41563" y2="18250"/>
                        <a14:backgroundMark x1="41563" y1="18250" x2="39875" y2="12333"/>
                        <a14:backgroundMark x1="39688" y1="13083" x2="46438" y2="10667"/>
                        <a14:backgroundMark x1="46438" y1="10667" x2="48813" y2="11167"/>
                        <a14:backgroundMark x1="66063" y1="8000" x2="65875" y2="8000"/>
                        <a14:backgroundMark x1="39125" y1="16250" x2="38250" y2="15750"/>
                        <a14:backgroundMark x1="39688" y1="14333" x2="35063" y2="20667"/>
                        <a14:backgroundMark x1="35063" y1="20667" x2="32813" y2="11667"/>
                        <a14:backgroundMark x1="32813" y1="11667" x2="33500" y2="9000"/>
                        <a14:backgroundMark x1="66438" y1="8750" x2="61500" y2="6583"/>
                        <a14:backgroundMark x1="78813" y1="20083" x2="73813" y2="14917"/>
                        <a14:backgroundMark x1="73813" y1="14917" x2="80875" y2="11167"/>
                        <a14:backgroundMark x1="80875" y1="11167" x2="84625" y2="12583"/>
                        <a14:backgroundMark x1="81313" y1="16750" x2="73063" y2="12083"/>
                        <a14:backgroundMark x1="73063" y1="12083" x2="80438" y2="11250"/>
                        <a14:backgroundMark x1="80438" y1="11250" x2="85375" y2="17250"/>
                        <a14:backgroundMark x1="85375" y1="17250" x2="83688" y2="19917"/>
                        <a14:backgroundMark x1="83125" y1="19917" x2="77313" y2="13833"/>
                        <a14:backgroundMark x1="77313" y1="13833" x2="83313" y2="17500"/>
                        <a14:backgroundMark x1="83313" y1="17500" x2="82438" y2="20333"/>
                        <a14:backgroundMark x1="77125" y1="17667" x2="81313" y2="12917"/>
                        <a14:backgroundMark x1="81313" y1="12917" x2="76125" y2="17750"/>
                        <a14:backgroundMark x1="76125" y1="17750" x2="75313" y2="17417"/>
                      </a14:backgroundRemoval>
                    </a14:imgEffect>
                  </a14:imgLayer>
                </a14:imgProps>
              </a:ext>
              <a:ext uri="{28A0092B-C50C-407E-A947-70E740481C1C}">
                <a14:useLocalDpi xmlns:a14="http://schemas.microsoft.com/office/drawing/2010/main" val="0"/>
              </a:ext>
            </a:extLst>
          </a:blip>
          <a:srcRect l="13592" t="9191" r="7440"/>
          <a:stretch/>
        </p:blipFill>
        <p:spPr bwMode="auto">
          <a:xfrm>
            <a:off x="9191610" y="3765667"/>
            <a:ext cx="3000390" cy="2793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2776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CBD6EAD2-84F3-A681-4DEC-6DD8E4D9EB93}"/>
              </a:ext>
            </a:extLst>
          </p:cNvPr>
          <p:cNvSpPr txBox="1">
            <a:spLocks/>
          </p:cNvSpPr>
          <p:nvPr/>
        </p:nvSpPr>
        <p:spPr>
          <a:xfrm>
            <a:off x="-1" y="0"/>
            <a:ext cx="10507287" cy="6858000"/>
          </a:xfrm>
          <a:prstGeom prst="rect">
            <a:avLst/>
          </a:prstGeom>
        </p:spPr>
        <p:txBody>
          <a:bodyP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IN" sz="4000" b="1" dirty="0">
                <a:solidFill>
                  <a:schemeClr val="accent1"/>
                </a:solidFill>
                <a:effectLst>
                  <a:outerShdw blurRad="38100" dist="38100" dir="2700000" algn="tl">
                    <a:srgbClr val="000000">
                      <a:alpha val="43137"/>
                    </a:srgbClr>
                  </a:outerShdw>
                </a:effectLst>
                <a:latin typeface="Lucida Bright" panose="02040602050505020304" pitchFamily="18" charset="0"/>
              </a:rPr>
              <a:t>4. Analyze</a:t>
            </a:r>
          </a:p>
          <a:p>
            <a:pPr>
              <a:lnSpc>
                <a:spcPct val="150000"/>
              </a:lnSpc>
            </a:pPr>
            <a:r>
              <a:rPr lang="en-IN" sz="2800" dirty="0">
                <a:solidFill>
                  <a:schemeClr val="accent5">
                    <a:lumMod val="20000"/>
                    <a:lumOff val="80000"/>
                  </a:schemeClr>
                </a:solidFill>
                <a:latin typeface="Lucida Bright" panose="02040602050505020304" pitchFamily="18" charset="0"/>
              </a:rPr>
              <a:t>Fourth step is to analyze the food during cooking. We can use data analytics in this step to optimize the time, taste, etc. </a:t>
            </a:r>
          </a:p>
          <a:p>
            <a:pPr lvl="1">
              <a:lnSpc>
                <a:spcPct val="150000"/>
              </a:lnSpc>
              <a:buFont typeface="Wingdings" panose="05000000000000000000" pitchFamily="2" charset="2"/>
              <a:buChar char="§"/>
            </a:pPr>
            <a:r>
              <a:rPr lang="en-IN" sz="2600" dirty="0">
                <a:solidFill>
                  <a:schemeClr val="accent5">
                    <a:lumMod val="20000"/>
                    <a:lumOff val="80000"/>
                  </a:schemeClr>
                </a:solidFill>
                <a:latin typeface="Lucida Bright" panose="02040602050505020304" pitchFamily="18" charset="0"/>
              </a:rPr>
              <a:t>Analysis can be done by asking below questions:</a:t>
            </a:r>
          </a:p>
          <a:p>
            <a:pPr lvl="2">
              <a:lnSpc>
                <a:spcPct val="150000"/>
              </a:lnSpc>
              <a:buFont typeface="Wingdings" panose="05000000000000000000" pitchFamily="2" charset="2"/>
              <a:buChar char="§"/>
            </a:pPr>
            <a:r>
              <a:rPr lang="en-IN" sz="2400" dirty="0">
                <a:solidFill>
                  <a:schemeClr val="accent5">
                    <a:lumMod val="20000"/>
                    <a:lumOff val="80000"/>
                  </a:schemeClr>
                </a:solidFill>
                <a:latin typeface="Lucida Bright" panose="02040602050505020304" pitchFamily="18" charset="0"/>
              </a:rPr>
              <a:t>How much time did it take ?</a:t>
            </a:r>
          </a:p>
          <a:p>
            <a:pPr lvl="2">
              <a:lnSpc>
                <a:spcPct val="150000"/>
              </a:lnSpc>
              <a:buFont typeface="Wingdings" panose="05000000000000000000" pitchFamily="2" charset="2"/>
              <a:buChar char="§"/>
            </a:pPr>
            <a:r>
              <a:rPr lang="en-IN" sz="2400" dirty="0">
                <a:solidFill>
                  <a:schemeClr val="accent5">
                    <a:lumMod val="20000"/>
                    <a:lumOff val="80000"/>
                  </a:schemeClr>
                </a:solidFill>
                <a:latin typeface="Lucida Bright" panose="02040602050505020304" pitchFamily="18" charset="0"/>
              </a:rPr>
              <a:t>How much did it cost on buying necessary items ?</a:t>
            </a:r>
          </a:p>
          <a:p>
            <a:pPr lvl="2">
              <a:lnSpc>
                <a:spcPct val="150000"/>
              </a:lnSpc>
              <a:buFont typeface="Wingdings" panose="05000000000000000000" pitchFamily="2" charset="2"/>
              <a:buChar char="§"/>
            </a:pPr>
            <a:r>
              <a:rPr lang="en-IN" sz="2400" dirty="0">
                <a:solidFill>
                  <a:schemeClr val="accent5">
                    <a:lumMod val="20000"/>
                    <a:lumOff val="80000"/>
                  </a:schemeClr>
                </a:solidFill>
                <a:latin typeface="Lucida Bright" panose="02040602050505020304" pitchFamily="18" charset="0"/>
              </a:rPr>
              <a:t>How does it taste ?</a:t>
            </a:r>
          </a:p>
          <a:p>
            <a:pPr lvl="2">
              <a:lnSpc>
                <a:spcPct val="150000"/>
              </a:lnSpc>
              <a:buFont typeface="Wingdings" panose="05000000000000000000" pitchFamily="2" charset="2"/>
              <a:buChar char="§"/>
            </a:pPr>
            <a:r>
              <a:rPr lang="en-IN" sz="2400" dirty="0">
                <a:solidFill>
                  <a:schemeClr val="accent5">
                    <a:lumMod val="20000"/>
                    <a:lumOff val="80000"/>
                  </a:schemeClr>
                </a:solidFill>
                <a:latin typeface="Lucida Bright" panose="02040602050505020304" pitchFamily="18" charset="0"/>
              </a:rPr>
              <a:t>Does any adjustment on recipes required? </a:t>
            </a:r>
          </a:p>
        </p:txBody>
      </p:sp>
      <p:pic>
        <p:nvPicPr>
          <p:cNvPr id="6" name="Picture 2" descr="26,044 Cartoon Women Cooking Images, Stock Photos &amp; Vectors | Shutterstock">
            <a:extLst>
              <a:ext uri="{FF2B5EF4-FFF2-40B4-BE49-F238E27FC236}">
                <a16:creationId xmlns:a16="http://schemas.microsoft.com/office/drawing/2014/main" id="{558437B3-0B7C-89EE-2827-5757E1E0C3E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3929" b="90000" l="6061" r="93603">
                        <a14:foregroundMark x1="17172" y1="66786" x2="17508" y2="56786"/>
                        <a14:foregroundMark x1="8418" y1="88214" x2="6734" y2="87143"/>
                        <a14:foregroundMark x1="89562" y1="90000" x2="90236" y2="85000"/>
                        <a14:foregroundMark x1="93939" y1="83214" x2="87542" y2="91071"/>
                        <a14:foregroundMark x1="80808" y1="35000" x2="76431" y2="41071"/>
                        <a14:foregroundMark x1="80808" y1="54643" x2="80808" y2="50000"/>
                        <a14:foregroundMark x1="71380" y1="14286" x2="61279" y2="6429"/>
                        <a14:foregroundMark x1="66667" y1="8571" x2="61616" y2="5714"/>
                        <a14:foregroundMark x1="70707" y1="8929" x2="63300" y2="4286"/>
                        <a14:foregroundMark x1="68013" y1="3929" x2="60606" y2="3929"/>
                        <a14:foregroundMark x1="47811" y1="48929" x2="47138" y2="43571"/>
                      </a14:backgroundRemoval>
                    </a14:imgEffect>
                  </a14:imgLayer>
                </a14:imgProps>
              </a:ext>
              <a:ext uri="{28A0092B-C50C-407E-A947-70E740481C1C}">
                <a14:useLocalDpi xmlns:a14="http://schemas.microsoft.com/office/drawing/2010/main" val="0"/>
              </a:ext>
            </a:extLst>
          </a:blip>
          <a:srcRect/>
          <a:stretch>
            <a:fillRect/>
          </a:stretch>
        </p:blipFill>
        <p:spPr bwMode="auto">
          <a:xfrm>
            <a:off x="8972155" y="3919813"/>
            <a:ext cx="3469273" cy="3270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355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CBD6EAD2-84F3-A681-4DEC-6DD8E4D9EB93}"/>
              </a:ext>
            </a:extLst>
          </p:cNvPr>
          <p:cNvSpPr txBox="1">
            <a:spLocks/>
          </p:cNvSpPr>
          <p:nvPr/>
        </p:nvSpPr>
        <p:spPr>
          <a:xfrm>
            <a:off x="0" y="0"/>
            <a:ext cx="9227128" cy="6858000"/>
          </a:xfrm>
          <a:prstGeom prst="rect">
            <a:avLst/>
          </a:prstGeom>
        </p:spPr>
        <p:txBody>
          <a:bodyP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IN" sz="4000" b="1" dirty="0">
                <a:solidFill>
                  <a:schemeClr val="accent1"/>
                </a:solidFill>
                <a:effectLst>
                  <a:outerShdw blurRad="38100" dist="38100" dir="2700000" algn="tl">
                    <a:srgbClr val="000000">
                      <a:alpha val="43137"/>
                    </a:srgbClr>
                  </a:outerShdw>
                </a:effectLst>
                <a:latin typeface="Lucida Bright" panose="02040602050505020304" pitchFamily="18" charset="0"/>
              </a:rPr>
              <a:t>5. Share</a:t>
            </a:r>
          </a:p>
          <a:p>
            <a:pPr>
              <a:lnSpc>
                <a:spcPct val="150000"/>
              </a:lnSpc>
            </a:pPr>
            <a:r>
              <a:rPr lang="en-IN" sz="2800" dirty="0">
                <a:solidFill>
                  <a:schemeClr val="accent5">
                    <a:lumMod val="20000"/>
                    <a:lumOff val="80000"/>
                  </a:schemeClr>
                </a:solidFill>
                <a:latin typeface="Lucida Bright" panose="02040602050505020304" pitchFamily="18" charset="0"/>
              </a:rPr>
              <a:t>Fifth step is to share the cooked food to family members, and share recipes plan with others or to social media and get feedback. </a:t>
            </a:r>
          </a:p>
          <a:p>
            <a:pPr lvl="1">
              <a:lnSpc>
                <a:spcPct val="150000"/>
              </a:lnSpc>
              <a:buFont typeface="Wingdings" panose="05000000000000000000" pitchFamily="2" charset="2"/>
              <a:buChar char="§"/>
            </a:pPr>
            <a:r>
              <a:rPr lang="en-IN" sz="2600" dirty="0">
                <a:solidFill>
                  <a:schemeClr val="accent5">
                    <a:lumMod val="20000"/>
                    <a:lumOff val="80000"/>
                  </a:schemeClr>
                </a:solidFill>
                <a:latin typeface="Lucida Bright" panose="02040602050505020304" pitchFamily="18" charset="0"/>
              </a:rPr>
              <a:t>How can I garnish my cooked food for more visually appealing? </a:t>
            </a:r>
          </a:p>
          <a:p>
            <a:pPr lvl="1">
              <a:lnSpc>
                <a:spcPct val="150000"/>
              </a:lnSpc>
              <a:buFont typeface="Wingdings" panose="05000000000000000000" pitchFamily="2" charset="2"/>
              <a:buChar char="§"/>
            </a:pPr>
            <a:r>
              <a:rPr lang="en-IN" sz="2600" dirty="0">
                <a:solidFill>
                  <a:schemeClr val="accent5">
                    <a:lumMod val="20000"/>
                    <a:lumOff val="80000"/>
                  </a:schemeClr>
                </a:solidFill>
                <a:latin typeface="Lucida Bright" panose="02040602050505020304" pitchFamily="18" charset="0"/>
              </a:rPr>
              <a:t>This step will focus on feedback from those who ate the meal so that taste and satisfaction of food can be improved  next time.</a:t>
            </a:r>
          </a:p>
        </p:txBody>
      </p:sp>
      <p:pic>
        <p:nvPicPr>
          <p:cNvPr id="6146" name="Picture 2" descr="Feedback Icon - Slide Team">
            <a:extLst>
              <a:ext uri="{FF2B5EF4-FFF2-40B4-BE49-F238E27FC236}">
                <a16:creationId xmlns:a16="http://schemas.microsoft.com/office/drawing/2014/main" id="{5E3554B4-6A04-0D83-BE4F-DCAE52E31686}"/>
              </a:ext>
            </a:extLst>
          </p:cNvPr>
          <p:cNvPicPr>
            <a:picLocks noChangeAspect="1" noChangeArrowheads="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ackgroundRemoval t="10000" b="90000" l="10000" r="90000">
                        <a14:foregroundMark x1="35758" y1="31720" x2="36667" y2="31183"/>
                        <a14:foregroundMark x1="49091" y1="34946" x2="48788" y2="29570"/>
                        <a14:foregroundMark x1="65758" y1="32796" x2="66364" y2="33871"/>
                      </a14:backgroundRemoval>
                    </a14:imgEffect>
                  </a14:imgLayer>
                </a14:imgProps>
              </a:ext>
              <a:ext uri="{28A0092B-C50C-407E-A947-70E740481C1C}">
                <a14:useLocalDpi xmlns:a14="http://schemas.microsoft.com/office/drawing/2010/main" val="0"/>
              </a:ext>
            </a:extLst>
          </a:blip>
          <a:srcRect l="28547" t="24793" r="27336" b="11408"/>
          <a:stretch/>
        </p:blipFill>
        <p:spPr bwMode="auto">
          <a:xfrm>
            <a:off x="8943492" y="3715474"/>
            <a:ext cx="2966858" cy="3032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3063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1239</TotalTime>
  <Words>1014</Words>
  <Application>Microsoft Office PowerPoint</Application>
  <PresentationFormat>Widescreen</PresentationFormat>
  <Paragraphs>76</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Century Gothic</vt:lpstr>
      <vt:lpstr>Lucida Bright</vt:lpstr>
      <vt:lpstr>Wingdings</vt:lpstr>
      <vt:lpstr>Wingdings 3</vt:lpstr>
      <vt:lpstr>Ion</vt:lpstr>
      <vt:lpstr>Data Analytics process (Application in real life scenario – Case Study)</vt:lpstr>
      <vt:lpstr>Few examples of daily task where data science can be applied:     Let’s see “How data analysis can be applied for Meal preparation”.</vt:lpstr>
      <vt:lpstr>Meal Preparation</vt:lpstr>
      <vt:lpstr>Meal Preparation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 process (Application in real life scenario – Case Study) </dc:title>
  <dc:creator>Vaishu Patel</dc:creator>
  <cp:lastModifiedBy>Vaishu Patel</cp:lastModifiedBy>
  <cp:revision>7</cp:revision>
  <dcterms:created xsi:type="dcterms:W3CDTF">2023-03-31T12:05:04Z</dcterms:created>
  <dcterms:modified xsi:type="dcterms:W3CDTF">2023-04-02T09:32:36Z</dcterms:modified>
</cp:coreProperties>
</file>